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7"/>
  </p:notesMasterIdLst>
  <p:handoutMasterIdLst>
    <p:handoutMasterId r:id="rId38"/>
  </p:handoutMasterIdLst>
  <p:sldIdLst>
    <p:sldId id="256" r:id="rId2"/>
    <p:sldId id="306" r:id="rId3"/>
    <p:sldId id="257" r:id="rId4"/>
    <p:sldId id="258" r:id="rId5"/>
    <p:sldId id="264" r:id="rId6"/>
    <p:sldId id="371" r:id="rId7"/>
    <p:sldId id="383" r:id="rId8"/>
    <p:sldId id="372" r:id="rId9"/>
    <p:sldId id="297" r:id="rId10"/>
    <p:sldId id="373" r:id="rId11"/>
    <p:sldId id="273" r:id="rId12"/>
    <p:sldId id="298" r:id="rId13"/>
    <p:sldId id="299" r:id="rId14"/>
    <p:sldId id="374" r:id="rId15"/>
    <p:sldId id="333" r:id="rId16"/>
    <p:sldId id="331" r:id="rId17"/>
    <p:sldId id="375" r:id="rId18"/>
    <p:sldId id="266" r:id="rId19"/>
    <p:sldId id="267" r:id="rId20"/>
    <p:sldId id="285" r:id="rId21"/>
    <p:sldId id="376" r:id="rId22"/>
    <p:sldId id="268" r:id="rId23"/>
    <p:sldId id="377" r:id="rId24"/>
    <p:sldId id="303" r:id="rId25"/>
    <p:sldId id="304" r:id="rId26"/>
    <p:sldId id="289" r:id="rId27"/>
    <p:sldId id="380" r:id="rId28"/>
    <p:sldId id="326" r:id="rId29"/>
    <p:sldId id="313" r:id="rId30"/>
    <p:sldId id="350" r:id="rId31"/>
    <p:sldId id="315" r:id="rId32"/>
    <p:sldId id="356" r:id="rId33"/>
    <p:sldId id="357" r:id="rId34"/>
    <p:sldId id="358" r:id="rId35"/>
    <p:sldId id="363" r:id="rId36"/>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0026" autoAdjust="0"/>
  </p:normalViewPr>
  <p:slideViewPr>
    <p:cSldViewPr>
      <p:cViewPr varScale="1">
        <p:scale>
          <a:sx n="105" d="100"/>
          <a:sy n="105" d="100"/>
        </p:scale>
        <p:origin x="-18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53" tIns="46477" rIns="92953" bIns="46477" rtlCol="0"/>
          <a:lstStyle>
            <a:lvl1pPr algn="r">
              <a:defRPr sz="1200"/>
            </a:lvl1pPr>
          </a:lstStyle>
          <a:p>
            <a:fld id="{B475A45D-7317-47F7-BC4F-81CBDE1D8E46}" type="datetimeFigureOut">
              <a:rPr lang="en-US" smtClean="0"/>
              <a:pPr/>
              <a:t>12/5/2014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3" tIns="46477" rIns="92953" bIns="46477" rtlCol="0" anchor="b"/>
          <a:lstStyle>
            <a:lvl1pPr algn="r">
              <a:defRPr sz="1200"/>
            </a:lvl1pPr>
          </a:lstStyle>
          <a:p>
            <a:fld id="{51DE2626-BA5A-4C52-BF74-606C25F95CD3}" type="slidenum">
              <a:rPr lang="en-US" smtClean="0"/>
              <a:pPr/>
              <a:t>‹#›</a:t>
            </a:fld>
            <a:endParaRPr lang="en-US"/>
          </a:p>
        </p:txBody>
      </p:sp>
    </p:spTree>
    <p:extLst>
      <p:ext uri="{BB962C8B-B14F-4D97-AF65-F5344CB8AC3E}">
        <p14:creationId xmlns:p14="http://schemas.microsoft.com/office/powerpoint/2010/main" val="1973770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eaLnBrk="1" hangingPunct="1">
              <a:defRPr sz="1200"/>
            </a:lvl1pPr>
          </a:lstStyle>
          <a:p>
            <a:endParaRPr lang="en-US"/>
          </a:p>
        </p:txBody>
      </p:sp>
      <p:sp>
        <p:nvSpPr>
          <p:cNvPr id="35843" name="Rectangle 3"/>
          <p:cNvSpPr>
            <a:spLocks noGrp="1" noChangeArrowheads="1"/>
          </p:cNvSpPr>
          <p:nvPr>
            <p:ph type="dt" idx="1"/>
          </p:nvPr>
        </p:nvSpPr>
        <p:spPr bwMode="auto">
          <a:xfrm>
            <a:off x="3956551"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eaLnBrk="1" hangingPunct="1">
              <a:defRPr sz="1200"/>
            </a:lvl1pPr>
          </a:lstStyle>
          <a:p>
            <a:endParaRPr lang="en-US"/>
          </a:p>
        </p:txBody>
      </p:sp>
      <p:sp>
        <p:nvSpPr>
          <p:cNvPr id="35844"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98500" y="4409758"/>
            <a:ext cx="5588000" cy="417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eaLnBrk="1" hangingPunct="1">
              <a:defRPr sz="1200"/>
            </a:lvl1pPr>
          </a:lstStyle>
          <a:p>
            <a:endParaRPr lang="en-US"/>
          </a:p>
        </p:txBody>
      </p:sp>
      <p:sp>
        <p:nvSpPr>
          <p:cNvPr id="35847" name="Rectangle 7"/>
          <p:cNvSpPr>
            <a:spLocks noGrp="1" noChangeArrowheads="1"/>
          </p:cNvSpPr>
          <p:nvPr>
            <p:ph type="sldNum" sz="quarter" idx="5"/>
          </p:nvPr>
        </p:nvSpPr>
        <p:spPr bwMode="auto">
          <a:xfrm>
            <a:off x="3956551"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algn="r" eaLnBrk="1" hangingPunct="1">
              <a:defRPr sz="1200"/>
            </a:lvl1pPr>
          </a:lstStyle>
          <a:p>
            <a:fld id="{5CEE53DE-D1D5-4B93-BAB1-FD193184E647}" type="slidenum">
              <a:rPr lang="en-US"/>
              <a:pPr/>
              <a:t>‹#›</a:t>
            </a:fld>
            <a:endParaRPr lang="en-US"/>
          </a:p>
        </p:txBody>
      </p:sp>
    </p:spTree>
    <p:extLst>
      <p:ext uri="{BB962C8B-B14F-4D97-AF65-F5344CB8AC3E}">
        <p14:creationId xmlns:p14="http://schemas.microsoft.com/office/powerpoint/2010/main" val="239877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ACA13-B9DE-40C2-986D-A18C642FBDEF}" type="slidenum">
              <a:rPr lang="en-US"/>
              <a:pPr/>
              <a:t>1</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AFB60-ADAE-433C-8F65-C1D03BBEC859}" type="slidenum">
              <a:rPr lang="en-US"/>
              <a:pPr/>
              <a:t>22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6CFD1-74DD-438A-B205-6C6057F634A9}" type="slidenum">
              <a:rPr lang="en-US"/>
              <a:pPr fontAlgn="base">
                <a:spcBef>
                  <a:spcPct val="0"/>
                </a:spcBef>
                <a:spcAft>
                  <a:spcPct val="0"/>
                </a:spcAft>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244A5-60C1-484D-AA3E-D63659219618}" type="slidenum">
              <a:rPr lang="en-US"/>
              <a:pPr/>
              <a:t>26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92ABB-E94A-424E-9F1A-1203637C1DAD}" type="slidenum">
              <a:rPr lang="en-US" smtClean="0"/>
              <a:pPr/>
              <a:t>35</a:t>
            </a:fld>
            <a:endParaRPr lang="en-US" dirty="0"/>
          </a:p>
        </p:txBody>
      </p:sp>
    </p:spTree>
    <p:extLst>
      <p:ext uri="{BB962C8B-B14F-4D97-AF65-F5344CB8AC3E}">
        <p14:creationId xmlns:p14="http://schemas.microsoft.com/office/powerpoint/2010/main" val="212705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9421-BDAD-45BA-85EE-A1B145E2ADE0}" type="slidenum">
              <a:rPr lang="en-US"/>
              <a:pPr/>
              <a:t>3</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FBC93-2799-47AC-9B02-5738F348D29E}" type="slidenum">
              <a:rPr lang="en-US"/>
              <a:pPr/>
              <a:t>4</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D3321-D4B2-4ACC-92D9-CB9C5B78B80A}" type="slidenum">
              <a:rPr lang="en-US"/>
              <a:pPr/>
              <a:t>5</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9845D-BEEB-417F-8987-EF2820171D50}" type="slidenum">
              <a:rPr lang="en-US"/>
              <a:pPr/>
              <a:t>11</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9845D-BEEB-417F-8987-EF2820171D50}" type="slidenum">
              <a:rPr lang="en-US"/>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F664D-6BDD-4975-8459-C72ECFA263CA}" type="slidenum">
              <a:rPr lang="en-US"/>
              <a:pPr/>
              <a:t>18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876E6-822B-4A2E-AC41-3D506D10D7FA}"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8B839-24A8-47F2-9354-27D6933A8F31}" type="slidenum">
              <a:rPr lang="en-US"/>
              <a:pPr/>
              <a:t>20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D92D61-16DD-4115-BA6E-23907FA36059}" type="slidenum">
              <a:rPr lang="en-US" smtClean="0"/>
              <a:pPr/>
              <a:t>‹#›</a:t>
            </a:fld>
            <a:endParaRPr lang="en-US"/>
          </a:p>
        </p:txBody>
      </p:sp>
    </p:spTree>
    <p:extLst>
      <p:ext uri="{BB962C8B-B14F-4D97-AF65-F5344CB8AC3E}">
        <p14:creationId xmlns:p14="http://schemas.microsoft.com/office/powerpoint/2010/main" val="105869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570B0FD-0B26-4B0C-8B8B-223FEE49B5EA}" type="slidenum">
              <a:rPr lang="en-US" smtClean="0"/>
              <a:pPr/>
              <a:t>‹#›</a:t>
            </a:fld>
            <a:endParaRPr lang="en-US"/>
          </a:p>
        </p:txBody>
      </p:sp>
    </p:spTree>
    <p:extLst>
      <p:ext uri="{BB962C8B-B14F-4D97-AF65-F5344CB8AC3E}">
        <p14:creationId xmlns:p14="http://schemas.microsoft.com/office/powerpoint/2010/main" val="347780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AE451C0-A741-41C4-8CA3-8983947E3FE8}" type="slidenum">
              <a:rPr lang="en-US" smtClean="0"/>
              <a:pPr/>
              <a:t>‹#›</a:t>
            </a:fld>
            <a:endParaRPr lang="en-US"/>
          </a:p>
        </p:txBody>
      </p:sp>
    </p:spTree>
    <p:extLst>
      <p:ext uri="{BB962C8B-B14F-4D97-AF65-F5344CB8AC3E}">
        <p14:creationId xmlns:p14="http://schemas.microsoft.com/office/powerpoint/2010/main" val="75030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29DA0C-D59C-460E-A445-FC28C288D572}" type="slidenum">
              <a:rPr lang="en-US" smtClean="0"/>
              <a:pPr/>
              <a:t>‹#›</a:t>
            </a:fld>
            <a:endParaRPr lang="en-US"/>
          </a:p>
        </p:txBody>
      </p:sp>
    </p:spTree>
    <p:extLst>
      <p:ext uri="{BB962C8B-B14F-4D97-AF65-F5344CB8AC3E}">
        <p14:creationId xmlns:p14="http://schemas.microsoft.com/office/powerpoint/2010/main" val="202349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0150AC-1C55-4805-9893-333E15E9A550}" type="slidenum">
              <a:rPr lang="en-US" smtClean="0"/>
              <a:pPr/>
              <a:t>‹#›</a:t>
            </a:fld>
            <a:endParaRPr lang="en-US"/>
          </a:p>
        </p:txBody>
      </p:sp>
    </p:spTree>
    <p:extLst>
      <p:ext uri="{BB962C8B-B14F-4D97-AF65-F5344CB8AC3E}">
        <p14:creationId xmlns:p14="http://schemas.microsoft.com/office/powerpoint/2010/main" val="2558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20F575F-5F3D-423E-8FC1-68446EFE26C4}" type="slidenum">
              <a:rPr lang="en-US" smtClean="0"/>
              <a:pPr/>
              <a:t>‹#›</a:t>
            </a:fld>
            <a:endParaRPr lang="en-US"/>
          </a:p>
        </p:txBody>
      </p:sp>
    </p:spTree>
    <p:extLst>
      <p:ext uri="{BB962C8B-B14F-4D97-AF65-F5344CB8AC3E}">
        <p14:creationId xmlns:p14="http://schemas.microsoft.com/office/powerpoint/2010/main" val="347219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86426CC-1440-44EB-BCBC-E2A5964B6BF4}" type="slidenum">
              <a:rPr lang="en-US" smtClean="0"/>
              <a:pPr/>
              <a:t>‹#›</a:t>
            </a:fld>
            <a:endParaRPr lang="en-US"/>
          </a:p>
        </p:txBody>
      </p:sp>
    </p:spTree>
    <p:extLst>
      <p:ext uri="{BB962C8B-B14F-4D97-AF65-F5344CB8AC3E}">
        <p14:creationId xmlns:p14="http://schemas.microsoft.com/office/powerpoint/2010/main" val="85189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330119A-A817-4CCF-BFF2-8CC605E14F82}" type="slidenum">
              <a:rPr lang="en-US" smtClean="0"/>
              <a:pPr/>
              <a:t>‹#›</a:t>
            </a:fld>
            <a:endParaRPr lang="en-US"/>
          </a:p>
        </p:txBody>
      </p:sp>
    </p:spTree>
    <p:extLst>
      <p:ext uri="{BB962C8B-B14F-4D97-AF65-F5344CB8AC3E}">
        <p14:creationId xmlns:p14="http://schemas.microsoft.com/office/powerpoint/2010/main" val="324319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52D16B4-47BA-436D-9322-D1665361B207}" type="slidenum">
              <a:rPr lang="en-US" smtClean="0"/>
              <a:pPr/>
              <a:t>‹#›</a:t>
            </a:fld>
            <a:endParaRPr lang="en-US"/>
          </a:p>
        </p:txBody>
      </p:sp>
    </p:spTree>
    <p:extLst>
      <p:ext uri="{BB962C8B-B14F-4D97-AF65-F5344CB8AC3E}">
        <p14:creationId xmlns:p14="http://schemas.microsoft.com/office/powerpoint/2010/main" val="30889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F9426FA-5A7B-432A-8276-DA15F37EA06F}" type="slidenum">
              <a:rPr lang="en-US" smtClean="0"/>
              <a:pPr/>
              <a:t>‹#›</a:t>
            </a:fld>
            <a:endParaRPr lang="en-US"/>
          </a:p>
        </p:txBody>
      </p:sp>
    </p:spTree>
    <p:extLst>
      <p:ext uri="{BB962C8B-B14F-4D97-AF65-F5344CB8AC3E}">
        <p14:creationId xmlns:p14="http://schemas.microsoft.com/office/powerpoint/2010/main" val="112565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C36A5D-D83A-47B3-B088-1A870FDD97EE}" type="slidenum">
              <a:rPr lang="en-US" smtClean="0"/>
              <a:pPr/>
              <a:t>‹#›</a:t>
            </a:fld>
            <a:endParaRPr lang="en-US"/>
          </a:p>
        </p:txBody>
      </p:sp>
    </p:spTree>
    <p:extLst>
      <p:ext uri="{BB962C8B-B14F-4D97-AF65-F5344CB8AC3E}">
        <p14:creationId xmlns:p14="http://schemas.microsoft.com/office/powerpoint/2010/main" val="296683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44A9E156-7AF7-419B-8567-D1877E5B05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Word_Document3.docx"/></Relationships>
</file>

<file path=ppt/slides/_rels/slide35.xml.rels><?xml version="1.0" encoding="UTF-8" standalone="yes"?>
<Relationships xmlns="http://schemas.openxmlformats.org/package/2006/relationships"><Relationship Id="rId8" Type="http://schemas.openxmlformats.org/officeDocument/2006/relationships/hyperlink" Target="http://www.michigan.gov/mdch/0,4612,7-132-2941_4868_4899---,00.htm" TargetMode="External"/><Relationship Id="rId3" Type="http://schemas.openxmlformats.org/officeDocument/2006/relationships/hyperlink" Target="http://www.resa.net/curriculum/positivebehavior/" TargetMode="External"/><Relationship Id="rId7" Type="http://schemas.openxmlformats.org/officeDocument/2006/relationships/hyperlink" Target="http://www.waynecounty.com/hhs_mh.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dea.ed.gov/explore/view/p/,root,dynamic,TopicalArea,14," TargetMode="External"/><Relationship Id="rId5" Type="http://schemas.openxmlformats.org/officeDocument/2006/relationships/hyperlink" Target="http://www.michigan.gov/lara/0,4601,7-154-61256_28313---,00.html" TargetMode="External"/><Relationship Id="rId4" Type="http://schemas.openxmlformats.org/officeDocument/2006/relationships/hyperlink" Target="http://www.michigan.gov/dhs/0,4562,7-124-5453_25392---,00.html" TargetMode="External"/><Relationship Id="rId9" Type="http://schemas.openxmlformats.org/officeDocument/2006/relationships/hyperlink" Target="http://www.onetcenter.org/overview.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Microsoft_Word_97_-_2003_Document2.doc"/></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1"/>
            <a:ext cx="7772400" cy="1676399"/>
          </a:xfrm>
        </p:spPr>
        <p:txBody>
          <a:bodyPr/>
          <a:lstStyle/>
          <a:p>
            <a:r>
              <a:rPr lang="en-US" b="1" dirty="0"/>
              <a:t>Summary of Performance</a:t>
            </a:r>
            <a:br>
              <a:rPr lang="en-US" b="1" dirty="0"/>
            </a:br>
            <a:r>
              <a:rPr lang="en-US" b="1" dirty="0"/>
              <a:t>(or SOP for TOP)</a:t>
            </a:r>
          </a:p>
        </p:txBody>
      </p:sp>
      <p:sp>
        <p:nvSpPr>
          <p:cNvPr id="2051" name="Rectangle 3"/>
          <p:cNvSpPr>
            <a:spLocks noGrp="1" noChangeArrowheads="1"/>
          </p:cNvSpPr>
          <p:nvPr>
            <p:ph type="subTitle" idx="1"/>
          </p:nvPr>
        </p:nvSpPr>
        <p:spPr>
          <a:xfrm>
            <a:off x="381000" y="2590800"/>
            <a:ext cx="8382000" cy="2057400"/>
          </a:xfrm>
        </p:spPr>
        <p:txBody>
          <a:bodyPr/>
          <a:lstStyle/>
          <a:p>
            <a:r>
              <a:rPr lang="en-US" b="1" dirty="0" smtClean="0"/>
              <a:t>SETTING THE STAGE FOR HELPING YOUR STUDENTS CONNECT WITH THE REAL WORLD.</a:t>
            </a:r>
            <a:endParaRPr lang="en-US" b="1" dirty="0"/>
          </a:p>
        </p:txBody>
      </p:sp>
      <p:sp>
        <p:nvSpPr>
          <p:cNvPr id="4" name="Slide Number Placeholder 3"/>
          <p:cNvSpPr>
            <a:spLocks noGrp="1"/>
          </p:cNvSpPr>
          <p:nvPr>
            <p:ph type="sldNum" sz="quarter" idx="12"/>
          </p:nvPr>
        </p:nvSpPr>
        <p:spPr/>
        <p:txBody>
          <a:bodyPr/>
          <a:lstStyle/>
          <a:p>
            <a:fld id="{BCD92D61-16DD-4115-BA6E-23907FA36059}"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10</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9288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1600" y="228600"/>
            <a:ext cx="7772400" cy="1066800"/>
          </a:xfrm>
        </p:spPr>
        <p:txBody>
          <a:bodyPr/>
          <a:lstStyle/>
          <a:p>
            <a:r>
              <a:rPr lang="en-US" sz="3200" b="1" dirty="0" smtClean="0"/>
              <a:t>SOP: Where’s the Data </a:t>
            </a:r>
            <a:r>
              <a:rPr lang="en-US" sz="3200" b="1" dirty="0"/>
              <a:t>C</a:t>
            </a:r>
            <a:r>
              <a:rPr lang="en-US" sz="3200" b="1" dirty="0" smtClean="0"/>
              <a:t>oming </a:t>
            </a:r>
            <a:r>
              <a:rPr lang="en-US" sz="3200" b="1" dirty="0"/>
              <a:t>F</a:t>
            </a:r>
            <a:r>
              <a:rPr lang="en-US" sz="3200" b="1" dirty="0" smtClean="0"/>
              <a:t>rom?</a:t>
            </a:r>
            <a:endParaRPr lang="en-US" sz="3200" b="1" dirty="0"/>
          </a:p>
        </p:txBody>
      </p:sp>
      <p:sp>
        <p:nvSpPr>
          <p:cNvPr id="22531" name="Rectangle 3"/>
          <p:cNvSpPr>
            <a:spLocks noGrp="1" noChangeArrowheads="1"/>
          </p:cNvSpPr>
          <p:nvPr>
            <p:ph idx="1"/>
          </p:nvPr>
        </p:nvSpPr>
        <p:spPr>
          <a:xfrm>
            <a:off x="685800" y="1143000"/>
            <a:ext cx="8229600" cy="5486400"/>
          </a:xfrm>
        </p:spPr>
        <p:txBody>
          <a:bodyPr/>
          <a:lstStyle/>
          <a:p>
            <a:pPr lvl="0">
              <a:buClr>
                <a:srgbClr val="CC9900"/>
              </a:buClr>
            </a:pPr>
            <a:r>
              <a:rPr lang="en-US" sz="1800" b="1" dirty="0"/>
              <a:t>T</a:t>
            </a:r>
            <a:r>
              <a:rPr lang="en-US" sz="1800" b="1" dirty="0" smtClean="0"/>
              <a:t>he Education Development Plan (EDP).</a:t>
            </a:r>
          </a:p>
          <a:p>
            <a:pPr lvl="0">
              <a:buClr>
                <a:srgbClr val="CC9900"/>
              </a:buClr>
            </a:pPr>
            <a:endParaRPr lang="en-US" sz="800" b="1" dirty="0" smtClean="0"/>
          </a:p>
          <a:p>
            <a:pPr>
              <a:buClr>
                <a:srgbClr val="CC9900"/>
              </a:buClr>
            </a:pPr>
            <a:r>
              <a:rPr lang="en-US" sz="1800" b="1" dirty="0" smtClean="0"/>
              <a:t>REEDs, METs, School data, teacher reports, social work reports, other ancillary reports, others?</a:t>
            </a:r>
          </a:p>
          <a:p>
            <a:pPr>
              <a:buClr>
                <a:srgbClr val="CC9900"/>
              </a:buClr>
            </a:pPr>
            <a:endParaRPr lang="en-US" sz="800" b="1" dirty="0" smtClean="0"/>
          </a:p>
          <a:p>
            <a:r>
              <a:rPr lang="en-US" sz="1800" b="1" dirty="0" smtClean="0"/>
              <a:t>Include dates of reports, academic assessments (state or district), transition assessments, vocational assessments and staff updates.</a:t>
            </a:r>
          </a:p>
          <a:p>
            <a:endParaRPr lang="en-US" sz="800" b="1" dirty="0" smtClean="0"/>
          </a:p>
          <a:p>
            <a:pPr>
              <a:lnSpc>
                <a:spcPct val="90000"/>
              </a:lnSpc>
            </a:pPr>
            <a:r>
              <a:rPr lang="en-US" sz="1800" b="1" dirty="0" smtClean="0"/>
              <a:t>Academic achievement: Cognitive ability/approximate IQ, Information on reading, math, and language grade levels, standardized scores, or strengths.</a:t>
            </a:r>
          </a:p>
          <a:p>
            <a:pPr>
              <a:lnSpc>
                <a:spcPct val="90000"/>
              </a:lnSpc>
            </a:pPr>
            <a:endParaRPr lang="en-US" sz="800" b="1" dirty="0" smtClean="0"/>
          </a:p>
          <a:p>
            <a:r>
              <a:rPr lang="en-US" sz="1800" b="1" dirty="0" smtClean="0"/>
              <a:t>Functional performance: learning styles, attitudes, social skills, independent living skills, self-determination, career/vocational skills, decision making, independent living, motor, social behavioral, communication, community living.</a:t>
            </a:r>
          </a:p>
        </p:txBody>
      </p:sp>
      <p:sp>
        <p:nvSpPr>
          <p:cNvPr id="5" name="Slide Number Placeholder 4"/>
          <p:cNvSpPr>
            <a:spLocks noGrp="1"/>
          </p:cNvSpPr>
          <p:nvPr>
            <p:ph type="sldNum" sz="quarter" idx="12"/>
          </p:nvPr>
        </p:nvSpPr>
        <p:spPr/>
        <p:txBody>
          <a:bodyPr/>
          <a:lstStyle/>
          <a:p>
            <a:fld id="{5529DA0C-D59C-460E-A445-FC28C288D572}"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down)">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wipe(down)">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wipe(down)">
                                      <p:cBhvr>
                                        <p:cTn id="22" dur="500"/>
                                        <p:tgtEl>
                                          <p:spTgt spid="225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animEffect transition="in" filter="wipe(down)">
                                      <p:cBhvr>
                                        <p:cTn id="27"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91437" cy="1046162"/>
          </a:xfrm>
        </p:spPr>
        <p:txBody>
          <a:bodyPr/>
          <a:lstStyle/>
          <a:p>
            <a:r>
              <a:rPr lang="en-US" sz="3200" b="1" dirty="0"/>
              <a:t>SOP: Where’s the Data Coming From?</a:t>
            </a:r>
            <a:endParaRPr lang="en-US" sz="3200" dirty="0"/>
          </a:p>
        </p:txBody>
      </p:sp>
      <p:sp>
        <p:nvSpPr>
          <p:cNvPr id="3" name="Content Placeholder 2"/>
          <p:cNvSpPr>
            <a:spLocks noGrp="1"/>
          </p:cNvSpPr>
          <p:nvPr>
            <p:ph idx="1"/>
          </p:nvPr>
        </p:nvSpPr>
        <p:spPr>
          <a:xfrm>
            <a:off x="381000" y="1200185"/>
            <a:ext cx="8305800" cy="5486400"/>
          </a:xfrm>
        </p:spPr>
        <p:txBody>
          <a:bodyPr/>
          <a:lstStyle/>
          <a:p>
            <a:pPr marL="0" indent="0">
              <a:buNone/>
            </a:pPr>
            <a:endParaRPr lang="en-US" sz="2000" b="1" dirty="0"/>
          </a:p>
          <a:p>
            <a:pPr>
              <a:lnSpc>
                <a:spcPct val="150000"/>
              </a:lnSpc>
            </a:pPr>
            <a:r>
              <a:rPr lang="en-US" sz="2000" b="1" dirty="0" smtClean="0"/>
              <a:t>The </a:t>
            </a:r>
            <a:r>
              <a:rPr lang="en-US" sz="2000" b="1" dirty="0"/>
              <a:t>results </a:t>
            </a:r>
            <a:r>
              <a:rPr lang="en-US" sz="2000" b="1" dirty="0" smtClean="0"/>
              <a:t>college </a:t>
            </a:r>
            <a:r>
              <a:rPr lang="en-US" sz="2000" b="1" dirty="0"/>
              <a:t>entrance examinations (e.g. SAT, </a:t>
            </a:r>
            <a:r>
              <a:rPr lang="en-US" sz="2000" b="1" dirty="0" smtClean="0"/>
              <a:t>ACT)</a:t>
            </a:r>
          </a:p>
          <a:p>
            <a:pPr>
              <a:lnSpc>
                <a:spcPct val="150000"/>
              </a:lnSpc>
            </a:pPr>
            <a:r>
              <a:rPr lang="en-US" sz="2000" b="1" dirty="0"/>
              <a:t>Honors or special </a:t>
            </a:r>
            <a:r>
              <a:rPr lang="en-US" sz="2000" b="1" dirty="0" smtClean="0"/>
              <a:t>awards</a:t>
            </a:r>
          </a:p>
          <a:p>
            <a:pPr>
              <a:lnSpc>
                <a:spcPct val="150000"/>
              </a:lnSpc>
            </a:pPr>
            <a:r>
              <a:rPr lang="en-US" sz="2000" b="1" dirty="0"/>
              <a:t>Student perspective (see suggested form)</a:t>
            </a:r>
          </a:p>
          <a:p>
            <a:pPr>
              <a:lnSpc>
                <a:spcPct val="150000"/>
              </a:lnSpc>
            </a:pPr>
            <a:r>
              <a:rPr lang="en-US" sz="2000" b="1" dirty="0"/>
              <a:t>Whether the student is graduating with a general education diploma </a:t>
            </a:r>
            <a:endParaRPr lang="en-US" sz="2000" b="1" dirty="0" smtClean="0"/>
          </a:p>
          <a:p>
            <a:pPr>
              <a:lnSpc>
                <a:spcPct val="150000"/>
              </a:lnSpc>
            </a:pPr>
            <a:r>
              <a:rPr lang="en-US" sz="2000" b="1" dirty="0"/>
              <a:t>O</a:t>
            </a:r>
            <a:r>
              <a:rPr lang="en-US" sz="2000" b="1" dirty="0" smtClean="0"/>
              <a:t>ther </a:t>
            </a:r>
            <a:r>
              <a:rPr lang="en-US" sz="2000" b="1" dirty="0"/>
              <a:t>exit </a:t>
            </a:r>
            <a:r>
              <a:rPr lang="en-US" sz="2000" b="1" dirty="0" smtClean="0"/>
              <a:t>document like a </a:t>
            </a:r>
            <a:r>
              <a:rPr lang="en-US" sz="2000" b="1" dirty="0"/>
              <a:t>locally-issued </a:t>
            </a:r>
            <a:r>
              <a:rPr lang="en-US" sz="2000" b="1" dirty="0" smtClean="0"/>
              <a:t>certificate </a:t>
            </a:r>
          </a:p>
          <a:p>
            <a:pPr>
              <a:lnSpc>
                <a:spcPct val="150000"/>
              </a:lnSpc>
            </a:pPr>
            <a:r>
              <a:rPr lang="en-US" sz="2000" b="1" dirty="0" smtClean="0"/>
              <a:t>Student portfolios</a:t>
            </a:r>
          </a:p>
          <a:p>
            <a:pPr>
              <a:lnSpc>
                <a:spcPct val="150000"/>
              </a:lnSpc>
            </a:pPr>
            <a:r>
              <a:rPr lang="en-US" sz="2000" b="1" dirty="0"/>
              <a:t>Work experiences during high </a:t>
            </a:r>
            <a:r>
              <a:rPr lang="en-US" sz="2000" b="1" dirty="0" smtClean="0"/>
              <a:t>school</a:t>
            </a:r>
          </a:p>
          <a:p>
            <a:pPr>
              <a:lnSpc>
                <a:spcPct val="150000"/>
              </a:lnSpc>
            </a:pPr>
            <a:r>
              <a:rPr lang="en-US" sz="2000" b="1" dirty="0" smtClean="0"/>
              <a:t>Extracurricular </a:t>
            </a:r>
            <a:r>
              <a:rPr lang="en-US" sz="2000" b="1" dirty="0"/>
              <a:t>accomplishments</a:t>
            </a:r>
          </a:p>
          <a:p>
            <a:endParaRPr lang="en-US" sz="2000" dirty="0" smtClean="0">
              <a:solidFill>
                <a:schemeClr val="tx1"/>
              </a:solidFill>
              <a:latin typeface="+mn-lt"/>
              <a:ea typeface="+mn-ea"/>
              <a:cs typeface="+mn-cs"/>
            </a:endParaRPr>
          </a:p>
          <a:p>
            <a:endParaRPr lang="en-US"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12</a:t>
            </a:fld>
            <a:endParaRPr lang="en-US" dirty="0"/>
          </a:p>
        </p:txBody>
      </p:sp>
    </p:spTree>
    <p:extLst>
      <p:ext uri="{BB962C8B-B14F-4D97-AF65-F5344CB8AC3E}">
        <p14:creationId xmlns:p14="http://schemas.microsoft.com/office/powerpoint/2010/main" val="134018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969962"/>
          </a:xfrm>
        </p:spPr>
        <p:txBody>
          <a:bodyPr/>
          <a:lstStyle/>
          <a:p>
            <a:r>
              <a:rPr lang="en-US" sz="3200" b="1" dirty="0"/>
              <a:t>SOP: Where’s the Data Coming </a:t>
            </a:r>
            <a:r>
              <a:rPr lang="en-US" sz="3200" b="1" dirty="0" smtClean="0"/>
              <a:t>From?</a:t>
            </a:r>
            <a:endParaRPr lang="en-US" sz="3200" dirty="0"/>
          </a:p>
        </p:txBody>
      </p:sp>
      <p:sp>
        <p:nvSpPr>
          <p:cNvPr id="3" name="Content Placeholder 2"/>
          <p:cNvSpPr>
            <a:spLocks noGrp="1"/>
          </p:cNvSpPr>
          <p:nvPr>
            <p:ph idx="1"/>
          </p:nvPr>
        </p:nvSpPr>
        <p:spPr>
          <a:xfrm>
            <a:off x="304801" y="990600"/>
            <a:ext cx="8610600" cy="5562600"/>
          </a:xfrm>
        </p:spPr>
        <p:txBody>
          <a:bodyPr/>
          <a:lstStyle/>
          <a:p>
            <a:pPr>
              <a:buClr>
                <a:srgbClr val="CC9900"/>
              </a:buClr>
            </a:pPr>
            <a:r>
              <a:rPr lang="en-US" sz="2000" b="1" dirty="0" smtClean="0"/>
              <a:t>Recommendations:  Team suggestions for accommodations, assistive services, compensatory strategies for post-secondary education, employment, independent living, and community participation.</a:t>
            </a:r>
            <a:endParaRPr lang="en-US" sz="2000" b="1" dirty="0"/>
          </a:p>
          <a:p>
            <a:pPr lvl="0">
              <a:buClr>
                <a:srgbClr val="CC9900"/>
              </a:buClr>
            </a:pPr>
            <a:r>
              <a:rPr lang="en-US" sz="2000" b="1" dirty="0" smtClean="0"/>
              <a:t>Think:  For example: What do college </a:t>
            </a:r>
            <a:r>
              <a:rPr lang="en-US" sz="2000" b="1" dirty="0"/>
              <a:t>faculty and staff need to know to best support students with disabilities in post-secondary education </a:t>
            </a:r>
            <a:r>
              <a:rPr lang="en-US" sz="2000" b="1" dirty="0" smtClean="0"/>
              <a:t>setting.</a:t>
            </a:r>
          </a:p>
          <a:p>
            <a:pPr lvl="0">
              <a:buClr>
                <a:srgbClr val="CC9900"/>
              </a:buClr>
            </a:pPr>
            <a:r>
              <a:rPr lang="en-US" sz="2000" b="1" dirty="0" smtClean="0"/>
              <a:t>Or:  What does a agency need to know to support a student find a job or be successful in the workplace?</a:t>
            </a:r>
            <a:endParaRPr lang="en-US" sz="2000" b="1" u="sng" dirty="0" smtClean="0"/>
          </a:p>
          <a:p>
            <a:pPr marL="0" indent="0">
              <a:buNone/>
            </a:pPr>
            <a:endParaRPr lang="en-US" sz="2000" b="1" u="sng" dirty="0" smtClean="0"/>
          </a:p>
          <a:p>
            <a:pPr marL="0" indent="0">
              <a:buNone/>
            </a:pPr>
            <a:r>
              <a:rPr lang="en-US" sz="2000" b="1" u="sng" dirty="0" smtClean="0"/>
              <a:t>Problem:</a:t>
            </a:r>
            <a:r>
              <a:rPr lang="en-US" sz="2000" b="1" dirty="0"/>
              <a:t> </a:t>
            </a:r>
            <a:r>
              <a:rPr lang="en-US" sz="2000" b="1" dirty="0" smtClean="0"/>
              <a:t> Not binding</a:t>
            </a:r>
            <a:endParaRPr lang="en-US" sz="700" b="1" dirty="0"/>
          </a:p>
          <a:p>
            <a:pPr marL="0" indent="0">
              <a:buNone/>
            </a:pPr>
            <a:r>
              <a:rPr lang="en-US" sz="2000" b="1" u="sng" dirty="0"/>
              <a:t>But </a:t>
            </a:r>
            <a:r>
              <a:rPr lang="en-US" sz="2000" b="1" u="sng" dirty="0" smtClean="0"/>
              <a:t>Remember:</a:t>
            </a:r>
            <a:r>
              <a:rPr lang="en-US" sz="2000" b="1" dirty="0" smtClean="0"/>
              <a:t> </a:t>
            </a:r>
            <a:r>
              <a:rPr lang="en-US" sz="2000" b="1" dirty="0"/>
              <a:t>I</a:t>
            </a:r>
            <a:r>
              <a:rPr lang="en-US" sz="2000" b="1" dirty="0" smtClean="0"/>
              <a:t>nformation </a:t>
            </a:r>
            <a:r>
              <a:rPr lang="en-US" sz="2000" b="1" dirty="0"/>
              <a:t>does </a:t>
            </a:r>
            <a:r>
              <a:rPr lang="en-US" sz="2000" b="1" dirty="0" smtClean="0"/>
              <a:t>show likely need.</a:t>
            </a:r>
            <a:endParaRPr lang="en-US" sz="2000" b="1" dirty="0"/>
          </a:p>
          <a:p>
            <a:pPr lvl="0">
              <a:buClr>
                <a:srgbClr val="CC9900"/>
              </a:buClr>
            </a:pPr>
            <a:endParaRPr lang="en-US" sz="2000" dirty="0">
              <a:solidFill>
                <a:srgbClr val="0070C0"/>
              </a:solidFill>
            </a:endParaRPr>
          </a:p>
        </p:txBody>
      </p:sp>
      <p:sp>
        <p:nvSpPr>
          <p:cNvPr id="5" name="Slide Number Placeholder 4"/>
          <p:cNvSpPr>
            <a:spLocks noGrp="1"/>
          </p:cNvSpPr>
          <p:nvPr>
            <p:ph type="sldNum" sz="quarter" idx="12"/>
          </p:nvPr>
        </p:nvSpPr>
        <p:spPr/>
        <p:txBody>
          <a:bodyPr/>
          <a:lstStyle/>
          <a:p>
            <a:fld id="{5529DA0C-D59C-460E-A445-FC28C288D572}" type="slidenum">
              <a:rPr lang="en-US" smtClean="0"/>
              <a:pPr/>
              <a:t>13</a:t>
            </a:fld>
            <a:endParaRPr lang="en-US"/>
          </a:p>
        </p:txBody>
      </p:sp>
    </p:spTree>
    <p:extLst>
      <p:ext uri="{BB962C8B-B14F-4D97-AF65-F5344CB8AC3E}">
        <p14:creationId xmlns:p14="http://schemas.microsoft.com/office/powerpoint/2010/main" val="109167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14</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9288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868362"/>
          </a:xfrm>
        </p:spPr>
        <p:txBody>
          <a:bodyPr/>
          <a:lstStyle/>
          <a:p>
            <a:r>
              <a:rPr lang="en-US" sz="3600" b="1" dirty="0" smtClean="0"/>
              <a:t>What Are Data Challenges?</a:t>
            </a:r>
            <a:endParaRPr lang="en-US" sz="3600" b="1" dirty="0"/>
          </a:p>
        </p:txBody>
      </p:sp>
      <p:sp>
        <p:nvSpPr>
          <p:cNvPr id="3" name="Content Placeholder 2"/>
          <p:cNvSpPr>
            <a:spLocks noGrp="1"/>
          </p:cNvSpPr>
          <p:nvPr>
            <p:ph idx="1"/>
          </p:nvPr>
        </p:nvSpPr>
        <p:spPr>
          <a:xfrm>
            <a:off x="457200" y="1143000"/>
            <a:ext cx="8229600" cy="4983163"/>
          </a:xfrm>
        </p:spPr>
        <p:txBody>
          <a:bodyPr/>
          <a:lstStyle/>
          <a:p>
            <a:r>
              <a:rPr lang="en-US" b="1" dirty="0" smtClean="0"/>
              <a:t>Old MET</a:t>
            </a:r>
          </a:p>
          <a:p>
            <a:r>
              <a:rPr lang="en-US" b="1" dirty="0" smtClean="0"/>
              <a:t>Transfer Students</a:t>
            </a:r>
          </a:p>
          <a:p>
            <a:r>
              <a:rPr lang="en-US" b="1" dirty="0" smtClean="0"/>
              <a:t>MRS/Other agencies would like new evaluation</a:t>
            </a:r>
          </a:p>
          <a:p>
            <a:r>
              <a:rPr lang="en-US" b="1" dirty="0" smtClean="0"/>
              <a:t>REED may recommend no additional data</a:t>
            </a:r>
          </a:p>
          <a:p>
            <a:r>
              <a:rPr lang="en-US" b="1" dirty="0" smtClean="0"/>
              <a:t>Lack of educational funds and staff </a:t>
            </a:r>
          </a:p>
          <a:p>
            <a:r>
              <a:rPr lang="en-US" b="1" dirty="0" smtClean="0"/>
              <a:t>Other?</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529DA0C-D59C-460E-A445-FC28C288D572}"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0"/>
            <a:ext cx="7924800" cy="1066800"/>
          </a:xfrm>
        </p:spPr>
        <p:txBody>
          <a:bodyPr/>
          <a:lstStyle/>
          <a:p>
            <a:r>
              <a:rPr lang="en-US" sz="2800" b="1" dirty="0" smtClean="0"/>
              <a:t>SOP: DEFENDING YOUR DATA-THE BIG 3</a:t>
            </a:r>
            <a:endParaRPr lang="en-US" sz="2800" b="1" dirty="0"/>
          </a:p>
        </p:txBody>
      </p:sp>
      <p:sp>
        <p:nvSpPr>
          <p:cNvPr id="22531" name="Rectangle 3"/>
          <p:cNvSpPr>
            <a:spLocks noGrp="1" noChangeArrowheads="1"/>
          </p:cNvSpPr>
          <p:nvPr>
            <p:ph idx="1"/>
          </p:nvPr>
        </p:nvSpPr>
        <p:spPr>
          <a:xfrm>
            <a:off x="1600200" y="1143000"/>
            <a:ext cx="7315200" cy="5486400"/>
          </a:xfrm>
        </p:spPr>
        <p:txBody>
          <a:bodyPr/>
          <a:lstStyle/>
          <a:p>
            <a:pPr marL="0" lvl="0" indent="0">
              <a:buClr>
                <a:srgbClr val="CC9900"/>
              </a:buClr>
              <a:buNone/>
            </a:pPr>
            <a:endParaRPr lang="en-US" sz="800" dirty="0" smtClean="0">
              <a:solidFill>
                <a:schemeClr val="accent1">
                  <a:lumMod val="75000"/>
                </a:schemeClr>
              </a:solidFill>
            </a:endParaRPr>
          </a:p>
          <a:p>
            <a:pPr>
              <a:buClr>
                <a:srgbClr val="CC9900"/>
              </a:buClr>
            </a:pPr>
            <a:r>
              <a:rPr lang="en-US" sz="2800" b="1" dirty="0" smtClean="0"/>
              <a:t>Will “IT” describe your student in “current” terms?</a:t>
            </a:r>
          </a:p>
          <a:p>
            <a:pPr>
              <a:buClr>
                <a:srgbClr val="CC9900"/>
              </a:buClr>
            </a:pPr>
            <a:endParaRPr lang="en-US" sz="2800" b="1" dirty="0" smtClean="0"/>
          </a:p>
          <a:p>
            <a:pPr>
              <a:buClr>
                <a:srgbClr val="CC9900"/>
              </a:buClr>
            </a:pPr>
            <a:r>
              <a:rPr lang="en-US" sz="2800" b="1" dirty="0" smtClean="0"/>
              <a:t>Will “IT” support accommodations and services needed for student success?</a:t>
            </a:r>
          </a:p>
          <a:p>
            <a:pPr marL="0" indent="0">
              <a:buClr>
                <a:srgbClr val="CC9900"/>
              </a:buClr>
              <a:buNone/>
            </a:pPr>
            <a:endParaRPr lang="en-US" sz="2800" b="1" dirty="0" smtClean="0"/>
          </a:p>
          <a:p>
            <a:pPr>
              <a:buClr>
                <a:srgbClr val="CC9900"/>
              </a:buClr>
            </a:pPr>
            <a:r>
              <a:rPr lang="en-US" sz="2800" b="1" dirty="0" smtClean="0"/>
              <a:t>Does “IT” come from a multiple data sources</a:t>
            </a:r>
            <a:r>
              <a:rPr lang="en-US" sz="1800" b="1" dirty="0" smtClean="0"/>
              <a:t>?</a:t>
            </a:r>
          </a:p>
          <a:p>
            <a:pPr>
              <a:buClr>
                <a:srgbClr val="CC9900"/>
              </a:buClr>
            </a:pPr>
            <a:endParaRPr lang="en-US" sz="1800" dirty="0" smtClean="0">
              <a:solidFill>
                <a:schemeClr val="accent1">
                  <a:lumMod val="75000"/>
                </a:schemeClr>
              </a:solidFill>
            </a:endParaRPr>
          </a:p>
          <a:p>
            <a:pPr marL="0" indent="0">
              <a:buNone/>
            </a:pPr>
            <a:endParaRPr lang="en-US" sz="2000" dirty="0" smtClean="0">
              <a:solidFill>
                <a:schemeClr val="tx1"/>
              </a:solidFill>
              <a:latin typeface="+mn-lt"/>
              <a:ea typeface="+mn-ea"/>
              <a:cs typeface="+mn-cs"/>
            </a:endParaRPr>
          </a:p>
          <a:p>
            <a:pPr marL="890588" lvl="2" indent="0">
              <a:buNone/>
            </a:pPr>
            <a:endParaRPr lang="en-US" sz="2000" dirty="0"/>
          </a:p>
          <a:p>
            <a:endParaRPr lang="en-US" dirty="0"/>
          </a:p>
        </p:txBody>
      </p:sp>
      <p:sp>
        <p:nvSpPr>
          <p:cNvPr id="6" name="Slide Number Placeholder 5"/>
          <p:cNvSpPr>
            <a:spLocks noGrp="1"/>
          </p:cNvSpPr>
          <p:nvPr>
            <p:ph type="sldNum" sz="quarter" idx="12"/>
          </p:nvPr>
        </p:nvSpPr>
        <p:spPr/>
        <p:txBody>
          <a:bodyPr/>
          <a:lstStyle/>
          <a:p>
            <a:fld id="{5529DA0C-D59C-460E-A445-FC28C288D572}"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 calcmode="lin" valueType="num">
                                      <p:cBhvr additive="base">
                                        <p:cTn id="1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 calcmode="lin" valueType="num">
                                      <p:cBhvr additive="base">
                                        <p:cTn id="1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17</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9288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9762"/>
          </a:xfrm>
        </p:spPr>
        <p:txBody>
          <a:bodyPr/>
          <a:lstStyle/>
          <a:p>
            <a:r>
              <a:rPr lang="en-US" sz="3200" b="1" dirty="0" smtClean="0"/>
              <a:t>When Is The SOP Completed?</a:t>
            </a:r>
            <a:endParaRPr lang="en-US" sz="3200" b="1" dirty="0"/>
          </a:p>
        </p:txBody>
      </p:sp>
      <p:sp>
        <p:nvSpPr>
          <p:cNvPr id="15363" name="Rectangle 3"/>
          <p:cNvSpPr>
            <a:spLocks noGrp="1" noChangeArrowheads="1"/>
          </p:cNvSpPr>
          <p:nvPr>
            <p:ph idx="1"/>
          </p:nvPr>
        </p:nvSpPr>
        <p:spPr>
          <a:xfrm>
            <a:off x="457200" y="914400"/>
            <a:ext cx="6705600" cy="5407025"/>
          </a:xfrm>
        </p:spPr>
        <p:txBody>
          <a:bodyPr/>
          <a:lstStyle/>
          <a:p>
            <a:pPr>
              <a:lnSpc>
                <a:spcPct val="90000"/>
              </a:lnSpc>
            </a:pPr>
            <a:r>
              <a:rPr lang="en-US" sz="2800" b="1" dirty="0"/>
              <a:t>C</a:t>
            </a:r>
            <a:r>
              <a:rPr lang="en-US" sz="2800" b="1" dirty="0" smtClean="0"/>
              <a:t>ompleted </a:t>
            </a:r>
            <a:r>
              <a:rPr lang="en-US" sz="2800" b="1" dirty="0"/>
              <a:t>during the final year of a student’s </a:t>
            </a:r>
            <a:r>
              <a:rPr lang="en-US" sz="2800" b="1" dirty="0" smtClean="0"/>
              <a:t>school education</a:t>
            </a:r>
          </a:p>
          <a:p>
            <a:pPr>
              <a:lnSpc>
                <a:spcPct val="90000"/>
              </a:lnSpc>
            </a:pPr>
            <a:endParaRPr lang="en-US" sz="800" b="1" dirty="0"/>
          </a:p>
          <a:p>
            <a:pPr>
              <a:lnSpc>
                <a:spcPct val="90000"/>
              </a:lnSpc>
            </a:pPr>
            <a:r>
              <a:rPr lang="en-US" sz="2800" b="1" dirty="0"/>
              <a:t>The timing </a:t>
            </a:r>
            <a:r>
              <a:rPr lang="en-US" sz="2800" b="1" dirty="0" smtClean="0"/>
              <a:t>may </a:t>
            </a:r>
            <a:r>
              <a:rPr lang="en-US" sz="2800" b="1" dirty="0"/>
              <a:t>vary depending on the student’s post-secondary </a:t>
            </a:r>
            <a:r>
              <a:rPr lang="en-US" sz="2800" b="1" dirty="0" smtClean="0"/>
              <a:t>goals</a:t>
            </a:r>
          </a:p>
          <a:p>
            <a:pPr>
              <a:lnSpc>
                <a:spcPct val="90000"/>
              </a:lnSpc>
            </a:pPr>
            <a:endParaRPr lang="en-US" sz="800" b="1" dirty="0"/>
          </a:p>
          <a:p>
            <a:pPr>
              <a:lnSpc>
                <a:spcPct val="90000"/>
              </a:lnSpc>
            </a:pPr>
            <a:r>
              <a:rPr lang="en-US" sz="2800" b="1" dirty="0"/>
              <a:t>If a student is transitioning to higher education, the </a:t>
            </a:r>
            <a:r>
              <a:rPr lang="en-US" sz="2800" b="1" dirty="0" smtClean="0"/>
              <a:t>SOP may </a:t>
            </a:r>
            <a:r>
              <a:rPr lang="en-US" sz="2800" b="1" dirty="0"/>
              <a:t>be necessary as the student applies </a:t>
            </a:r>
            <a:r>
              <a:rPr lang="en-US" sz="2800" b="1" dirty="0" smtClean="0"/>
              <a:t>early to </a:t>
            </a:r>
            <a:r>
              <a:rPr lang="en-US" sz="2800" b="1" dirty="0"/>
              <a:t>a college or university</a:t>
            </a:r>
          </a:p>
        </p:txBody>
      </p:sp>
      <p:sp>
        <p:nvSpPr>
          <p:cNvPr id="5" name="Slide Number Placeholder 4"/>
          <p:cNvSpPr>
            <a:spLocks noGrp="1"/>
          </p:cNvSpPr>
          <p:nvPr>
            <p:ph type="sldNum" sz="quarter" idx="12"/>
          </p:nvPr>
        </p:nvSpPr>
        <p:spPr/>
        <p:txBody>
          <a:bodyPr/>
          <a:lstStyle/>
          <a:p>
            <a:fld id="{5529DA0C-D59C-460E-A445-FC28C288D572}"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r>
              <a:rPr lang="en-US" sz="3600" b="1" dirty="0"/>
              <a:t>F</a:t>
            </a:r>
            <a:r>
              <a:rPr lang="en-US" sz="3600" b="1" dirty="0" smtClean="0"/>
              <a:t>ocus </a:t>
            </a:r>
            <a:r>
              <a:rPr lang="en-US" sz="3600" b="1" dirty="0"/>
              <a:t>O</a:t>
            </a:r>
            <a:r>
              <a:rPr lang="en-US" sz="3600" b="1" dirty="0" smtClean="0"/>
              <a:t>n SOP Timing</a:t>
            </a:r>
            <a:endParaRPr lang="en-US" sz="3600" b="1" dirty="0"/>
          </a:p>
        </p:txBody>
      </p:sp>
      <p:sp>
        <p:nvSpPr>
          <p:cNvPr id="16387" name="Rectangle 3"/>
          <p:cNvSpPr>
            <a:spLocks noGrp="1" noChangeArrowheads="1"/>
          </p:cNvSpPr>
          <p:nvPr>
            <p:ph idx="1"/>
          </p:nvPr>
        </p:nvSpPr>
        <p:spPr>
          <a:xfrm>
            <a:off x="457200" y="1447800"/>
            <a:ext cx="6553200" cy="4949825"/>
          </a:xfrm>
        </p:spPr>
        <p:txBody>
          <a:bodyPr/>
          <a:lstStyle/>
          <a:p>
            <a:pPr marL="0" indent="0">
              <a:buNone/>
            </a:pPr>
            <a:r>
              <a:rPr lang="en-US" b="1" dirty="0" smtClean="0"/>
              <a:t>It may </a:t>
            </a:r>
            <a:r>
              <a:rPr lang="en-US" b="1" dirty="0"/>
              <a:t>be most appropriate to wait until the spring of a student’s final year to assure the student can provide an agency or employer the most updated information on their performance</a:t>
            </a:r>
          </a:p>
        </p:txBody>
      </p:sp>
      <p:sp>
        <p:nvSpPr>
          <p:cNvPr id="5" name="Slide Number Placeholder 4"/>
          <p:cNvSpPr>
            <a:spLocks noGrp="1"/>
          </p:cNvSpPr>
          <p:nvPr>
            <p:ph type="sldNum" sz="quarter" idx="12"/>
          </p:nvPr>
        </p:nvSpPr>
        <p:spPr/>
        <p:txBody>
          <a:bodyPr/>
          <a:lstStyle/>
          <a:p>
            <a:fld id="{5529DA0C-D59C-460E-A445-FC28C288D572}"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Welcome &amp; Purpose</a:t>
            </a:r>
            <a:endParaRPr lang="en-US" b="1" dirty="0"/>
          </a:p>
        </p:txBody>
      </p:sp>
      <p:sp>
        <p:nvSpPr>
          <p:cNvPr id="3" name="Content Placeholder 2"/>
          <p:cNvSpPr>
            <a:spLocks noGrp="1"/>
          </p:cNvSpPr>
          <p:nvPr>
            <p:ph idx="1"/>
          </p:nvPr>
        </p:nvSpPr>
        <p:spPr/>
        <p:txBody>
          <a:bodyPr/>
          <a:lstStyle/>
          <a:p>
            <a:pPr marL="457200" lvl="1" indent="0">
              <a:buNone/>
            </a:pPr>
            <a:r>
              <a:rPr lang="en-US" b="1" dirty="0" smtClean="0"/>
              <a:t>Brief overview and discussion on:</a:t>
            </a:r>
          </a:p>
          <a:p>
            <a:pPr marL="457200" lvl="1" indent="0">
              <a:buNone/>
            </a:pPr>
            <a:endParaRPr lang="en-US" sz="2000" b="1" dirty="0" smtClean="0"/>
          </a:p>
          <a:p>
            <a:pPr lvl="1"/>
            <a:r>
              <a:rPr lang="en-US" sz="2400" b="1" dirty="0"/>
              <a:t>T</a:t>
            </a:r>
            <a:r>
              <a:rPr lang="en-US" sz="2400" b="1" dirty="0" smtClean="0"/>
              <a:t>he </a:t>
            </a:r>
            <a:r>
              <a:rPr lang="en-US" sz="2400" b="1" dirty="0"/>
              <a:t>summary of performance requirement with </a:t>
            </a:r>
            <a:r>
              <a:rPr lang="en-US" sz="2400" b="1" dirty="0" smtClean="0"/>
              <a:t>sample</a:t>
            </a:r>
            <a:endParaRPr lang="en-US" sz="2400" b="1" dirty="0"/>
          </a:p>
          <a:p>
            <a:pPr marL="457200" lvl="1" indent="0">
              <a:buNone/>
            </a:pPr>
            <a:endParaRPr lang="en-US" sz="2400" b="1" dirty="0" smtClean="0"/>
          </a:p>
          <a:p>
            <a:pPr marL="457200" lvl="1" indent="0">
              <a:buNone/>
            </a:pPr>
            <a:endParaRPr lang="en-US" sz="2400" b="1" dirty="0" smtClean="0"/>
          </a:p>
          <a:p>
            <a:pPr lvl="1"/>
            <a:r>
              <a:rPr lang="en-US" sz="2400" b="1" dirty="0"/>
              <a:t>P</a:t>
            </a:r>
            <a:r>
              <a:rPr lang="en-US" sz="2400" b="1" dirty="0" smtClean="0"/>
              <a:t>reparing </a:t>
            </a:r>
            <a:r>
              <a:rPr lang="en-US" sz="2400" b="1" dirty="0"/>
              <a:t>supporting documentation for </a:t>
            </a:r>
            <a:r>
              <a:rPr lang="en-US" sz="2400" b="1" dirty="0" smtClean="0"/>
              <a:t>community agencies</a:t>
            </a:r>
          </a:p>
          <a:p>
            <a:pPr marL="457200" lvl="1" indent="0">
              <a:buNone/>
            </a:pPr>
            <a:endParaRPr lang="en-US" sz="2400" b="1" dirty="0" smtClean="0"/>
          </a:p>
        </p:txBody>
      </p:sp>
      <p:sp>
        <p:nvSpPr>
          <p:cNvPr id="4" name="Slide Number Placeholder 3"/>
          <p:cNvSpPr>
            <a:spLocks noGrp="1"/>
          </p:cNvSpPr>
          <p:nvPr>
            <p:ph type="sldNum" sz="quarter" idx="12"/>
          </p:nvPr>
        </p:nvSpPr>
        <p:spPr/>
        <p:txBody>
          <a:bodyPr/>
          <a:lstStyle/>
          <a:p>
            <a:fld id="{5529DA0C-D59C-460E-A445-FC28C288D572}"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92162"/>
          </a:xfrm>
        </p:spPr>
        <p:txBody>
          <a:bodyPr/>
          <a:lstStyle/>
          <a:p>
            <a:r>
              <a:rPr lang="en-US" b="1" dirty="0"/>
              <a:t>SOP Best Practice</a:t>
            </a:r>
          </a:p>
        </p:txBody>
      </p:sp>
      <p:sp>
        <p:nvSpPr>
          <p:cNvPr id="34819" name="Rectangle 3"/>
          <p:cNvSpPr>
            <a:spLocks noGrp="1" noChangeArrowheads="1"/>
          </p:cNvSpPr>
          <p:nvPr>
            <p:ph idx="1"/>
          </p:nvPr>
        </p:nvSpPr>
        <p:spPr>
          <a:xfrm>
            <a:off x="0" y="1066800"/>
            <a:ext cx="6934200" cy="5330825"/>
          </a:xfrm>
        </p:spPr>
        <p:txBody>
          <a:bodyPr/>
          <a:lstStyle/>
          <a:p>
            <a:r>
              <a:rPr lang="en-US" sz="2400" b="1" dirty="0"/>
              <a:t>Present SOP within the context of an </a:t>
            </a:r>
            <a:r>
              <a:rPr lang="en-US" sz="2400" b="1" dirty="0" smtClean="0"/>
              <a:t>exit interview.</a:t>
            </a:r>
          </a:p>
          <a:p>
            <a:endParaRPr lang="en-US" sz="2400" b="1" dirty="0" smtClean="0"/>
          </a:p>
          <a:p>
            <a:r>
              <a:rPr lang="en-US" sz="2400" b="1" dirty="0" smtClean="0"/>
              <a:t> Structure </a:t>
            </a:r>
            <a:r>
              <a:rPr lang="en-US" sz="2400" b="1" dirty="0"/>
              <a:t>conversation around student self-advocating for needed supports</a:t>
            </a:r>
            <a:r>
              <a:rPr lang="en-US" sz="2400" b="1" dirty="0" smtClean="0"/>
              <a:t>.</a:t>
            </a:r>
          </a:p>
          <a:p>
            <a:endParaRPr lang="en-US" sz="2400" b="1" dirty="0"/>
          </a:p>
          <a:p>
            <a:r>
              <a:rPr lang="en-US" sz="2400" b="1" dirty="0" smtClean="0"/>
              <a:t>Set </a:t>
            </a:r>
            <a:r>
              <a:rPr lang="en-US" sz="2400" b="1" dirty="0"/>
              <a:t>expectation for follow-up </a:t>
            </a:r>
            <a:r>
              <a:rPr lang="en-US" sz="2400" b="1" dirty="0" smtClean="0"/>
              <a:t>SPP B-14 survey</a:t>
            </a:r>
            <a:r>
              <a:rPr lang="en-US" sz="2400" b="1" dirty="0"/>
              <a:t>. </a:t>
            </a:r>
          </a:p>
          <a:p>
            <a:pPr marL="0" indent="0">
              <a:buNone/>
            </a:pPr>
            <a:endParaRPr lang="en-US" sz="2400" b="1" dirty="0" smtClean="0"/>
          </a:p>
          <a:p>
            <a:r>
              <a:rPr lang="en-US" sz="2400" b="1" dirty="0" smtClean="0"/>
              <a:t>Follow-up SPP B-14 survey </a:t>
            </a:r>
            <a:r>
              <a:rPr lang="en-US" sz="2400" b="1" dirty="0"/>
              <a:t>response rates </a:t>
            </a:r>
            <a:r>
              <a:rPr lang="en-US" sz="2400" b="1" dirty="0" smtClean="0"/>
              <a:t>seem to increase with </a:t>
            </a:r>
            <a:r>
              <a:rPr lang="en-US" sz="2400" b="1" dirty="0"/>
              <a:t>exit interview.</a:t>
            </a:r>
          </a:p>
        </p:txBody>
      </p:sp>
      <p:sp>
        <p:nvSpPr>
          <p:cNvPr id="5" name="Slide Number Placeholder 4"/>
          <p:cNvSpPr>
            <a:spLocks noGrp="1"/>
          </p:cNvSpPr>
          <p:nvPr>
            <p:ph type="sldNum" sz="quarter" idx="12"/>
          </p:nvPr>
        </p:nvSpPr>
        <p:spPr/>
        <p:txBody>
          <a:bodyPr/>
          <a:lstStyle/>
          <a:p>
            <a:fld id="{5529DA0C-D59C-460E-A445-FC28C288D572}"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21</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9288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563562"/>
          </a:xfrm>
        </p:spPr>
        <p:txBody>
          <a:bodyPr/>
          <a:lstStyle/>
          <a:p>
            <a:r>
              <a:rPr lang="en-US" sz="3200" b="1" dirty="0" smtClean="0"/>
              <a:t>Who Is </a:t>
            </a:r>
            <a:r>
              <a:rPr lang="en-US" sz="3200" b="1" dirty="0"/>
              <a:t>Y</a:t>
            </a:r>
            <a:r>
              <a:rPr lang="en-US" sz="3200" b="1" dirty="0" smtClean="0"/>
              <a:t>our </a:t>
            </a:r>
            <a:r>
              <a:rPr lang="en-US" sz="3200" b="1" dirty="0"/>
              <a:t>A</a:t>
            </a:r>
            <a:r>
              <a:rPr lang="en-US" sz="3200" b="1" dirty="0" smtClean="0"/>
              <a:t>udience </a:t>
            </a:r>
            <a:r>
              <a:rPr lang="en-US" sz="3200" b="1" dirty="0"/>
              <a:t>F</a:t>
            </a:r>
            <a:r>
              <a:rPr lang="en-US" sz="3200" b="1" dirty="0" smtClean="0"/>
              <a:t>or </a:t>
            </a:r>
            <a:r>
              <a:rPr lang="en-US" sz="3200" b="1" dirty="0"/>
              <a:t>T</a:t>
            </a:r>
            <a:r>
              <a:rPr lang="en-US" sz="3200" b="1" dirty="0" smtClean="0"/>
              <a:t>he SOP?</a:t>
            </a:r>
            <a:endParaRPr lang="en-US" sz="3200" b="1" dirty="0"/>
          </a:p>
        </p:txBody>
      </p:sp>
      <p:sp>
        <p:nvSpPr>
          <p:cNvPr id="17411" name="Rectangle 3"/>
          <p:cNvSpPr>
            <a:spLocks noGrp="1" noChangeArrowheads="1"/>
          </p:cNvSpPr>
          <p:nvPr>
            <p:ph idx="1"/>
          </p:nvPr>
        </p:nvSpPr>
        <p:spPr>
          <a:xfrm>
            <a:off x="457200" y="1206260"/>
            <a:ext cx="8229600" cy="5638800"/>
          </a:xfrm>
        </p:spPr>
        <p:txBody>
          <a:bodyPr/>
          <a:lstStyle/>
          <a:p>
            <a:pPr>
              <a:lnSpc>
                <a:spcPct val="90000"/>
              </a:lnSpc>
            </a:pPr>
            <a:r>
              <a:rPr lang="en-US" sz="2400" b="1" dirty="0" smtClean="0"/>
              <a:t>MRS </a:t>
            </a:r>
            <a:r>
              <a:rPr lang="en-US" sz="2400" b="1" dirty="0"/>
              <a:t>(Michigan Rehab Services</a:t>
            </a:r>
            <a:r>
              <a:rPr lang="en-US" sz="2400" b="1" dirty="0" smtClean="0"/>
              <a:t>)</a:t>
            </a:r>
          </a:p>
          <a:p>
            <a:pPr>
              <a:lnSpc>
                <a:spcPct val="90000"/>
              </a:lnSpc>
            </a:pPr>
            <a:endParaRPr lang="en-US" sz="2400" b="1" dirty="0"/>
          </a:p>
          <a:p>
            <a:pPr>
              <a:lnSpc>
                <a:spcPct val="90000"/>
              </a:lnSpc>
            </a:pPr>
            <a:r>
              <a:rPr lang="en-US" sz="2400" b="1" dirty="0" smtClean="0"/>
              <a:t>Bureau of Services for Blind People</a:t>
            </a:r>
          </a:p>
          <a:p>
            <a:pPr>
              <a:lnSpc>
                <a:spcPct val="90000"/>
              </a:lnSpc>
            </a:pPr>
            <a:endParaRPr lang="en-US" sz="2400" b="1" dirty="0" smtClean="0"/>
          </a:p>
          <a:p>
            <a:pPr>
              <a:lnSpc>
                <a:spcPct val="90000"/>
              </a:lnSpc>
            </a:pPr>
            <a:r>
              <a:rPr lang="en-US" sz="2400" b="1" dirty="0" smtClean="0"/>
              <a:t>Post-secondary education/training</a:t>
            </a:r>
          </a:p>
          <a:p>
            <a:pPr>
              <a:lnSpc>
                <a:spcPct val="90000"/>
              </a:lnSpc>
            </a:pPr>
            <a:endParaRPr lang="en-US" sz="2400" b="1" dirty="0"/>
          </a:p>
          <a:p>
            <a:pPr>
              <a:lnSpc>
                <a:spcPct val="90000"/>
              </a:lnSpc>
            </a:pPr>
            <a:r>
              <a:rPr lang="en-US" sz="2400" b="1" dirty="0" smtClean="0"/>
              <a:t>Other Community </a:t>
            </a:r>
            <a:r>
              <a:rPr lang="en-US" sz="2400" b="1" dirty="0"/>
              <a:t>Agencies (Community Mental Health, others</a:t>
            </a:r>
            <a:r>
              <a:rPr lang="en-US" sz="2400" b="1" dirty="0" smtClean="0"/>
              <a:t>)</a:t>
            </a:r>
          </a:p>
          <a:p>
            <a:pPr>
              <a:lnSpc>
                <a:spcPct val="90000"/>
              </a:lnSpc>
            </a:pPr>
            <a:endParaRPr lang="en-US" sz="2400" b="1" dirty="0"/>
          </a:p>
          <a:p>
            <a:pPr>
              <a:lnSpc>
                <a:spcPct val="90000"/>
              </a:lnSpc>
            </a:pPr>
            <a:r>
              <a:rPr lang="en-US" sz="2400" b="1" dirty="0" smtClean="0"/>
              <a:t>Employers</a:t>
            </a:r>
          </a:p>
          <a:p>
            <a:pPr>
              <a:lnSpc>
                <a:spcPct val="90000"/>
              </a:lnSpc>
            </a:pPr>
            <a:endParaRPr lang="en-US" sz="2400" b="1" dirty="0" smtClean="0"/>
          </a:p>
          <a:p>
            <a:pPr>
              <a:lnSpc>
                <a:spcPct val="90000"/>
              </a:lnSpc>
            </a:pPr>
            <a:r>
              <a:rPr lang="en-US" sz="2400" b="1" dirty="0" smtClean="0"/>
              <a:t>Others?</a:t>
            </a:r>
            <a:endParaRPr lang="en-US" sz="2400" b="1"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 calcmode="lin" valueType="num">
                                      <p:cBhvr additive="base">
                                        <p:cTn id="31"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10" end="10"/>
                                            </p:txEl>
                                          </p:spTgt>
                                        </p:tgtEl>
                                        <p:attrNameLst>
                                          <p:attrName>style.visibility</p:attrName>
                                        </p:attrNameLst>
                                      </p:cBhvr>
                                      <p:to>
                                        <p:strVal val="visible"/>
                                      </p:to>
                                    </p:set>
                                    <p:anim calcmode="lin" valueType="num">
                                      <p:cBhvr additive="base">
                                        <p:cTn id="37"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23</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9288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534400" cy="715962"/>
          </a:xfrm>
        </p:spPr>
        <p:txBody>
          <a:bodyPr/>
          <a:lstStyle/>
          <a:p>
            <a:pPr eaLnBrk="1" fontAlgn="auto" hangingPunct="1">
              <a:spcAft>
                <a:spcPts val="0"/>
              </a:spcAft>
              <a:defRPr/>
            </a:pPr>
            <a:r>
              <a:rPr lang="en-US" sz="2800" b="1" dirty="0"/>
              <a:t>W</a:t>
            </a:r>
            <a:r>
              <a:rPr lang="en-US" sz="2800" b="1" dirty="0" smtClean="0"/>
              <a:t>hat Does An Agency Need </a:t>
            </a:r>
            <a:r>
              <a:rPr lang="en-US" sz="2800" b="1" dirty="0"/>
              <a:t>T</a:t>
            </a:r>
            <a:r>
              <a:rPr lang="en-US" sz="2800" b="1" dirty="0" smtClean="0"/>
              <a:t>o </a:t>
            </a:r>
            <a:r>
              <a:rPr lang="en-US" sz="2800" b="1" dirty="0"/>
              <a:t>K</a:t>
            </a:r>
            <a:r>
              <a:rPr lang="en-US" sz="2800" b="1" dirty="0" smtClean="0"/>
              <a:t>now?</a:t>
            </a:r>
            <a:endParaRPr lang="en-US" sz="2800" b="1" dirty="0"/>
          </a:p>
        </p:txBody>
      </p:sp>
      <p:sp>
        <p:nvSpPr>
          <p:cNvPr id="39938" name="Content Placeholder 2"/>
          <p:cNvSpPr>
            <a:spLocks noGrp="1"/>
          </p:cNvSpPr>
          <p:nvPr>
            <p:ph idx="1"/>
          </p:nvPr>
        </p:nvSpPr>
        <p:spPr>
          <a:xfrm>
            <a:off x="457200" y="990600"/>
            <a:ext cx="8229600" cy="5135563"/>
          </a:xfrm>
        </p:spPr>
        <p:txBody>
          <a:bodyPr>
            <a:normAutofit fontScale="92500" lnSpcReduction="10000"/>
          </a:bodyPr>
          <a:lstStyle/>
          <a:p>
            <a:pPr eaLnBrk="1" hangingPunct="1"/>
            <a:r>
              <a:rPr lang="en-US" sz="3000" b="1" dirty="0" smtClean="0"/>
              <a:t>Strengths/capabilities</a:t>
            </a:r>
          </a:p>
          <a:p>
            <a:pPr eaLnBrk="1" hangingPunct="1"/>
            <a:r>
              <a:rPr lang="en-US" sz="3000" b="1" dirty="0" smtClean="0"/>
              <a:t>Academic Information</a:t>
            </a:r>
          </a:p>
          <a:p>
            <a:pPr eaLnBrk="1" hangingPunct="1"/>
            <a:r>
              <a:rPr lang="en-US" sz="3000" b="1" dirty="0" smtClean="0"/>
              <a:t>Functional Limitations</a:t>
            </a:r>
          </a:p>
          <a:p>
            <a:pPr eaLnBrk="1" hangingPunct="1"/>
            <a:r>
              <a:rPr lang="en-US" sz="3000" b="1" dirty="0" smtClean="0"/>
              <a:t>Vocational Experiences (work study)</a:t>
            </a:r>
          </a:p>
          <a:p>
            <a:pPr eaLnBrk="1" hangingPunct="1"/>
            <a:r>
              <a:rPr lang="en-US" sz="3000" b="1" dirty="0" smtClean="0"/>
              <a:t>Interests</a:t>
            </a:r>
          </a:p>
          <a:p>
            <a:pPr eaLnBrk="1" hangingPunct="1"/>
            <a:r>
              <a:rPr lang="en-US" sz="3000" b="1" dirty="0" smtClean="0"/>
              <a:t>Work ethic</a:t>
            </a:r>
          </a:p>
          <a:p>
            <a:pPr eaLnBrk="1" hangingPunct="1"/>
            <a:r>
              <a:rPr lang="en-US" sz="3000" b="1" dirty="0" smtClean="0"/>
              <a:t>Ability to work cooperatively with others</a:t>
            </a:r>
          </a:p>
          <a:p>
            <a:pPr eaLnBrk="1" hangingPunct="1"/>
            <a:r>
              <a:rPr lang="en-US" sz="3000" b="1" dirty="0" smtClean="0"/>
              <a:t>Related factors/Family supports/Transportation</a:t>
            </a:r>
          </a:p>
          <a:p>
            <a:pPr eaLnBrk="1" hangingPunct="1"/>
            <a:r>
              <a:rPr lang="en-US" sz="3000" b="1" dirty="0" smtClean="0"/>
              <a:t>Motivation/Initiative</a:t>
            </a:r>
          </a:p>
          <a:p>
            <a:pPr eaLnBrk="1" hangingPunct="1"/>
            <a:r>
              <a:rPr lang="en-US" sz="3000" b="1" dirty="0" smtClean="0"/>
              <a:t>Others?</a:t>
            </a:r>
          </a:p>
          <a:p>
            <a:pPr eaLnBrk="1" hangingPunct="1"/>
            <a:endParaRPr lang="en-US" dirty="0" smtClean="0"/>
          </a:p>
        </p:txBody>
      </p:sp>
      <p:sp>
        <p:nvSpPr>
          <p:cNvPr id="5" name="Slide Number Placeholder 4"/>
          <p:cNvSpPr>
            <a:spLocks noGrp="1"/>
          </p:cNvSpPr>
          <p:nvPr>
            <p:ph type="sldNum" sz="quarter" idx="12"/>
          </p:nvPr>
        </p:nvSpPr>
        <p:spPr/>
        <p:txBody>
          <a:bodyPr/>
          <a:lstStyle/>
          <a:p>
            <a:fld id="{5529DA0C-D59C-460E-A445-FC28C288D572}" type="slidenum">
              <a:rPr lang="en-US" smtClean="0"/>
              <a:pPr/>
              <a:t>24</a:t>
            </a:fld>
            <a:endParaRPr lang="en-US"/>
          </a:p>
        </p:txBody>
      </p:sp>
    </p:spTree>
    <p:extLst>
      <p:ext uri="{BB962C8B-B14F-4D97-AF65-F5344CB8AC3E}">
        <p14:creationId xmlns:p14="http://schemas.microsoft.com/office/powerpoint/2010/main" val="217421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additive="base">
                                        <p:cTn id="13"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 calcmode="lin" valueType="num">
                                      <p:cBhvr additive="base">
                                        <p:cTn id="19" dur="500" fill="hold"/>
                                        <p:tgtEl>
                                          <p:spTgt spid="3993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9938">
                                            <p:txEl>
                                              <p:pRg st="3" end="3"/>
                                            </p:txEl>
                                          </p:spTgt>
                                        </p:tgtEl>
                                        <p:attrNameLst>
                                          <p:attrName>style.visibility</p:attrName>
                                        </p:attrNameLst>
                                      </p:cBhvr>
                                      <p:to>
                                        <p:strVal val="visible"/>
                                      </p:to>
                                    </p:set>
                                    <p:anim calcmode="lin" valueType="num">
                                      <p:cBhvr additive="base">
                                        <p:cTn id="25" dur="500" fill="hold"/>
                                        <p:tgtEl>
                                          <p:spTgt spid="399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938">
                                            <p:txEl>
                                              <p:pRg st="4" end="4"/>
                                            </p:txEl>
                                          </p:spTgt>
                                        </p:tgtEl>
                                        <p:attrNameLst>
                                          <p:attrName>style.visibility</p:attrName>
                                        </p:attrNameLst>
                                      </p:cBhvr>
                                      <p:to>
                                        <p:strVal val="visible"/>
                                      </p:to>
                                    </p:set>
                                    <p:anim calcmode="lin" valueType="num">
                                      <p:cBhvr additive="base">
                                        <p:cTn id="31" dur="500" fill="hold"/>
                                        <p:tgtEl>
                                          <p:spTgt spid="3993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9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9938">
                                            <p:txEl>
                                              <p:pRg st="5" end="5"/>
                                            </p:txEl>
                                          </p:spTgt>
                                        </p:tgtEl>
                                        <p:attrNameLst>
                                          <p:attrName>style.visibility</p:attrName>
                                        </p:attrNameLst>
                                      </p:cBhvr>
                                      <p:to>
                                        <p:strVal val="visible"/>
                                      </p:to>
                                    </p:set>
                                    <p:anim calcmode="lin" valueType="num">
                                      <p:cBhvr additive="base">
                                        <p:cTn id="37" dur="500" fill="hold"/>
                                        <p:tgtEl>
                                          <p:spTgt spid="3993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39938">
                                            <p:txEl>
                                              <p:pRg st="6" end="6"/>
                                            </p:txEl>
                                          </p:spTgt>
                                        </p:tgtEl>
                                        <p:attrNameLst>
                                          <p:attrName>style.visibility</p:attrName>
                                        </p:attrNameLst>
                                      </p:cBhvr>
                                      <p:to>
                                        <p:strVal val="visible"/>
                                      </p:to>
                                    </p:set>
                                    <p:anim calcmode="lin" valueType="num">
                                      <p:cBhvr additive="base">
                                        <p:cTn id="43" dur="500" fill="hold"/>
                                        <p:tgtEl>
                                          <p:spTgt spid="3993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9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938">
                                            <p:txEl>
                                              <p:pRg st="7" end="7"/>
                                            </p:txEl>
                                          </p:spTgt>
                                        </p:tgtEl>
                                        <p:attrNameLst>
                                          <p:attrName>style.visibility</p:attrName>
                                        </p:attrNameLst>
                                      </p:cBhvr>
                                      <p:to>
                                        <p:strVal val="visible"/>
                                      </p:to>
                                    </p:set>
                                    <p:anim calcmode="lin" valueType="num">
                                      <p:cBhvr additive="base">
                                        <p:cTn id="49" dur="5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938">
                                            <p:txEl>
                                              <p:pRg st="8" end="8"/>
                                            </p:txEl>
                                          </p:spTgt>
                                        </p:tgtEl>
                                        <p:attrNameLst>
                                          <p:attrName>style.visibility</p:attrName>
                                        </p:attrNameLst>
                                      </p:cBhvr>
                                      <p:to>
                                        <p:strVal val="visible"/>
                                      </p:to>
                                    </p:set>
                                    <p:anim calcmode="lin" valueType="num">
                                      <p:cBhvr additive="base">
                                        <p:cTn id="55" dur="5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93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9938">
                                            <p:txEl>
                                              <p:pRg st="9" end="9"/>
                                            </p:txEl>
                                          </p:spTgt>
                                        </p:tgtEl>
                                        <p:attrNameLst>
                                          <p:attrName>style.visibility</p:attrName>
                                        </p:attrNameLst>
                                      </p:cBhvr>
                                      <p:to>
                                        <p:strVal val="visible"/>
                                      </p:to>
                                    </p:set>
                                    <p:anim calcmode="lin" valueType="num">
                                      <p:cBhvr additive="base">
                                        <p:cTn id="61" dur="500" fill="hold"/>
                                        <p:tgtEl>
                                          <p:spTgt spid="3993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93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609600"/>
          </a:xfrm>
        </p:spPr>
        <p:txBody>
          <a:bodyPr/>
          <a:lstStyle/>
          <a:p>
            <a:pPr eaLnBrk="1" fontAlgn="auto" hangingPunct="1">
              <a:spcAft>
                <a:spcPts val="0"/>
              </a:spcAft>
              <a:defRPr/>
            </a:pPr>
            <a:r>
              <a:rPr lang="en-US" sz="3600" b="1" dirty="0" smtClean="0"/>
              <a:t>Challenges for An Agency?</a:t>
            </a:r>
            <a:endParaRPr lang="en-US" sz="3600" b="1" dirty="0"/>
          </a:p>
        </p:txBody>
      </p:sp>
      <p:sp>
        <p:nvSpPr>
          <p:cNvPr id="37890" name="Content Placeholder 2"/>
          <p:cNvSpPr>
            <a:spLocks noGrp="1"/>
          </p:cNvSpPr>
          <p:nvPr>
            <p:ph idx="1"/>
          </p:nvPr>
        </p:nvSpPr>
        <p:spPr>
          <a:xfrm>
            <a:off x="457200" y="1066800"/>
            <a:ext cx="5791200" cy="5330825"/>
          </a:xfrm>
        </p:spPr>
        <p:txBody>
          <a:bodyPr>
            <a:normAutofit/>
          </a:bodyPr>
          <a:lstStyle/>
          <a:p>
            <a:pPr eaLnBrk="1" hangingPunct="1"/>
            <a:r>
              <a:rPr lang="en-US" sz="2800" b="1" dirty="0" smtClean="0"/>
              <a:t>Current  relevant information</a:t>
            </a:r>
          </a:p>
          <a:p>
            <a:pPr eaLnBrk="1" hangingPunct="1"/>
            <a:r>
              <a:rPr lang="en-US" sz="2800" b="1" dirty="0" smtClean="0"/>
              <a:t>Unusual career goals</a:t>
            </a:r>
          </a:p>
          <a:p>
            <a:pPr eaLnBrk="1" hangingPunct="1"/>
            <a:r>
              <a:rPr lang="en-US" sz="2800" b="1" dirty="0" smtClean="0"/>
              <a:t>Lack of student work experience</a:t>
            </a:r>
          </a:p>
          <a:p>
            <a:pPr eaLnBrk="1" hangingPunct="1"/>
            <a:r>
              <a:rPr lang="en-US" sz="2800" b="1" dirty="0" smtClean="0"/>
              <a:t>Impact of staffing and funds</a:t>
            </a:r>
          </a:p>
          <a:p>
            <a:pPr eaLnBrk="1" hangingPunct="1"/>
            <a:r>
              <a:rPr lang="en-US" sz="2800" b="1" dirty="0" smtClean="0"/>
              <a:t>Attending IEPs</a:t>
            </a:r>
          </a:p>
          <a:p>
            <a:pPr eaLnBrk="1" hangingPunct="1"/>
            <a:r>
              <a:rPr lang="en-US" sz="2800" b="1" dirty="0" smtClean="0"/>
              <a:t>Work Study Opportunities</a:t>
            </a:r>
          </a:p>
          <a:p>
            <a:pPr eaLnBrk="1" hangingPunct="1"/>
            <a:r>
              <a:rPr lang="en-US" sz="2800" b="1" dirty="0" smtClean="0"/>
              <a:t>Student/Family follow up to complete the intake process post referral</a:t>
            </a:r>
          </a:p>
          <a:p>
            <a:pPr eaLnBrk="1" hangingPunct="1"/>
            <a:endParaRPr lang="en-US" dirty="0" smtClean="0"/>
          </a:p>
          <a:p>
            <a:pPr eaLnBrk="1" hangingPunct="1"/>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5529DA0C-D59C-460E-A445-FC28C288D572}" type="slidenum">
              <a:rPr lang="en-US" smtClean="0"/>
              <a:pPr/>
              <a:t>25</a:t>
            </a:fld>
            <a:endParaRPr lang="en-US"/>
          </a:p>
        </p:txBody>
      </p:sp>
    </p:spTree>
    <p:extLst>
      <p:ext uri="{BB962C8B-B14F-4D97-AF65-F5344CB8AC3E}">
        <p14:creationId xmlns:p14="http://schemas.microsoft.com/office/powerpoint/2010/main" val="124897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additive="base">
                                        <p:cTn id="25"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0">
                                            <p:txEl>
                                              <p:pRg st="4" end="4"/>
                                            </p:txEl>
                                          </p:spTgt>
                                        </p:tgtEl>
                                        <p:attrNameLst>
                                          <p:attrName>style.visibility</p:attrName>
                                        </p:attrNameLst>
                                      </p:cBhvr>
                                      <p:to>
                                        <p:strVal val="visible"/>
                                      </p:to>
                                    </p:set>
                                    <p:anim calcmode="lin" valueType="num">
                                      <p:cBhvr additive="base">
                                        <p:cTn id="31"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890">
                                            <p:txEl>
                                              <p:pRg st="5" end="5"/>
                                            </p:txEl>
                                          </p:spTgt>
                                        </p:tgtEl>
                                        <p:attrNameLst>
                                          <p:attrName>style.visibility</p:attrName>
                                        </p:attrNameLst>
                                      </p:cBhvr>
                                      <p:to>
                                        <p:strVal val="visible"/>
                                      </p:to>
                                    </p:set>
                                    <p:anim calcmode="lin" valueType="num">
                                      <p:cBhvr additive="base">
                                        <p:cTn id="37"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890">
                                            <p:txEl>
                                              <p:pRg st="6" end="6"/>
                                            </p:txEl>
                                          </p:spTgt>
                                        </p:tgtEl>
                                        <p:attrNameLst>
                                          <p:attrName>style.visibility</p:attrName>
                                        </p:attrNameLst>
                                      </p:cBhvr>
                                      <p:to>
                                        <p:strVal val="visible"/>
                                      </p:to>
                                    </p:set>
                                    <p:anim calcmode="lin" valueType="num">
                                      <p:cBhvr additive="base">
                                        <p:cTn id="43" dur="5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 y="274638"/>
            <a:ext cx="8991600" cy="1143000"/>
          </a:xfrm>
        </p:spPr>
        <p:txBody>
          <a:bodyPr/>
          <a:lstStyle/>
          <a:p>
            <a:r>
              <a:rPr lang="en-US" sz="2800" b="1" dirty="0" smtClean="0"/>
              <a:t>Some Guidelines: Summary of Performance</a:t>
            </a:r>
            <a:endParaRPr lang="en-US" sz="2800" b="1" dirty="0"/>
          </a:p>
        </p:txBody>
      </p:sp>
      <p:sp>
        <p:nvSpPr>
          <p:cNvPr id="58371" name="Rectangle 3"/>
          <p:cNvSpPr>
            <a:spLocks noGrp="1" noChangeArrowheads="1"/>
          </p:cNvSpPr>
          <p:nvPr>
            <p:ph idx="1"/>
          </p:nvPr>
        </p:nvSpPr>
        <p:spPr>
          <a:xfrm>
            <a:off x="76200" y="1219200"/>
            <a:ext cx="8610600" cy="4906963"/>
          </a:xfrm>
        </p:spPr>
        <p:txBody>
          <a:bodyPr/>
          <a:lstStyle/>
          <a:p>
            <a:pPr marL="609600" indent="-609600"/>
            <a:r>
              <a:rPr lang="en-US" sz="2400" b="1" dirty="0" smtClean="0"/>
              <a:t>Information based </a:t>
            </a:r>
            <a:r>
              <a:rPr lang="en-US" sz="2400" b="1" dirty="0"/>
              <a:t>on assessment findings and team </a:t>
            </a:r>
            <a:r>
              <a:rPr lang="en-US" sz="2400" b="1" dirty="0" smtClean="0"/>
              <a:t>input</a:t>
            </a:r>
          </a:p>
          <a:p>
            <a:pPr marL="609600" indent="-609600"/>
            <a:r>
              <a:rPr lang="en-US" sz="2400" b="1" dirty="0" smtClean="0"/>
              <a:t>Who is on the team?</a:t>
            </a:r>
            <a:endParaRPr lang="en-US" sz="2400" b="1" dirty="0"/>
          </a:p>
          <a:p>
            <a:pPr marL="609600" indent="-609600"/>
            <a:r>
              <a:rPr lang="en-US" sz="2400" b="1" dirty="0"/>
              <a:t>Assessment data and accommodations </a:t>
            </a:r>
            <a:r>
              <a:rPr lang="en-US" sz="2400" b="1" dirty="0" smtClean="0"/>
              <a:t>written </a:t>
            </a:r>
            <a:r>
              <a:rPr lang="en-US" sz="2400" b="1" dirty="0"/>
              <a:t>in functional terms understood by student</a:t>
            </a:r>
          </a:p>
          <a:p>
            <a:pPr marL="609600" indent="-609600"/>
            <a:r>
              <a:rPr lang="en-US" sz="2400" b="1" dirty="0"/>
              <a:t>Any supporting documents </a:t>
            </a:r>
            <a:r>
              <a:rPr lang="en-US" sz="2400" b="1" dirty="0" smtClean="0"/>
              <a:t>appropriately </a:t>
            </a:r>
            <a:r>
              <a:rPr lang="en-US" sz="2400" b="1" dirty="0"/>
              <a:t>referenced and included</a:t>
            </a:r>
          </a:p>
          <a:p>
            <a:pPr marL="609600" indent="-609600"/>
            <a:r>
              <a:rPr lang="en-US" sz="2400" b="1" dirty="0"/>
              <a:t>Signatures by student and team members </a:t>
            </a:r>
            <a:r>
              <a:rPr lang="en-US" sz="2400" b="1" dirty="0" smtClean="0"/>
              <a:t>encouraged </a:t>
            </a:r>
            <a:r>
              <a:rPr lang="en-US" sz="2400" b="1" dirty="0"/>
              <a:t>as verification contents have been </a:t>
            </a:r>
            <a:r>
              <a:rPr lang="en-US" sz="2400" b="1" dirty="0" smtClean="0"/>
              <a:t>explained and copy provided</a:t>
            </a:r>
            <a:endParaRPr lang="en-US" sz="2400" b="1" dirty="0"/>
          </a:p>
          <a:p>
            <a:pPr marL="609600" indent="-609600">
              <a:buFontTx/>
              <a:buNone/>
            </a:pPr>
            <a:endParaRPr lang="en-US" sz="2800" dirty="0"/>
          </a:p>
          <a:p>
            <a:pPr marL="609600" indent="-609600">
              <a:buFontTx/>
              <a:buNone/>
            </a:pPr>
            <a:endParaRPr lang="en-US" sz="2800" dirty="0"/>
          </a:p>
        </p:txBody>
      </p:sp>
      <p:sp>
        <p:nvSpPr>
          <p:cNvPr id="4" name="Slide Number Placeholder 3"/>
          <p:cNvSpPr>
            <a:spLocks noGrp="1"/>
          </p:cNvSpPr>
          <p:nvPr>
            <p:ph type="sldNum" sz="quarter" idx="12"/>
          </p:nvPr>
        </p:nvSpPr>
        <p:spPr/>
        <p:txBody>
          <a:bodyPr/>
          <a:lstStyle/>
          <a:p>
            <a:fld id="{5529DA0C-D59C-460E-A445-FC28C288D572}" type="slidenum">
              <a:rPr lang="en-US" smtClean="0"/>
              <a:pPr/>
              <a:t>26</a:t>
            </a:fld>
            <a:endParaRPr lang="en-US"/>
          </a:p>
        </p:txBody>
      </p:sp>
    </p:spTree>
    <p:extLst>
      <p:ext uri="{BB962C8B-B14F-4D97-AF65-F5344CB8AC3E}">
        <p14:creationId xmlns:p14="http://schemas.microsoft.com/office/powerpoint/2010/main" val="13651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27</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153624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72400" cy="868362"/>
          </a:xfrm>
        </p:spPr>
        <p:txBody>
          <a:bodyPr/>
          <a:lstStyle/>
          <a:p>
            <a:r>
              <a:rPr lang="en-US" sz="2800" b="1" dirty="0" smtClean="0"/>
              <a:t>What Are Some Websites to Support Student PSGs?</a:t>
            </a:r>
            <a:endParaRPr lang="en-US" sz="2800" b="1" dirty="0"/>
          </a:p>
        </p:txBody>
      </p:sp>
      <p:pic>
        <p:nvPicPr>
          <p:cNvPr id="4" name="Content Placeholder 3" descr="earth_magnifying_glass_anim_500_clr.gif"/>
          <p:cNvPicPr>
            <a:picLocks noGrp="1" noChangeAspect="1"/>
          </p:cNvPicPr>
          <p:nvPr>
            <p:ph idx="1"/>
          </p:nvPr>
        </p:nvPicPr>
        <p:blipFill>
          <a:blip r:embed="rId2" cstate="print"/>
          <a:stretch>
            <a:fillRect/>
          </a:stretch>
        </p:blipFill>
        <p:spPr>
          <a:xfrm>
            <a:off x="2309018" y="1600200"/>
            <a:ext cx="4525963" cy="4525963"/>
          </a:xfrm>
        </p:spPr>
      </p:pic>
      <p:sp>
        <p:nvSpPr>
          <p:cNvPr id="5" name="Slide Number Placeholder 4"/>
          <p:cNvSpPr>
            <a:spLocks noGrp="1"/>
          </p:cNvSpPr>
          <p:nvPr>
            <p:ph type="sldNum" sz="quarter" idx="12"/>
          </p:nvPr>
        </p:nvSpPr>
        <p:spPr/>
        <p:txBody>
          <a:bodyPr/>
          <a:lstStyle/>
          <a:p>
            <a:fld id="{5529DA0C-D59C-460E-A445-FC28C288D572}"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29</a:t>
            </a:fld>
            <a:endParaRPr lang="en-US"/>
          </a:p>
        </p:txBody>
      </p:sp>
      <p:pic>
        <p:nvPicPr>
          <p:cNvPr id="1208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0"/>
            <a:ext cx="18288000"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What IDEA Says:</a:t>
            </a:r>
          </a:p>
        </p:txBody>
      </p:sp>
      <p:sp>
        <p:nvSpPr>
          <p:cNvPr id="6147" name="Rectangle 3"/>
          <p:cNvSpPr>
            <a:spLocks noGrp="1" noChangeArrowheads="1"/>
          </p:cNvSpPr>
          <p:nvPr>
            <p:ph idx="1"/>
          </p:nvPr>
        </p:nvSpPr>
        <p:spPr/>
        <p:txBody>
          <a:bodyPr/>
          <a:lstStyle/>
          <a:p>
            <a:pPr marL="0" indent="0">
              <a:buNone/>
            </a:pPr>
            <a:r>
              <a:rPr lang="en-US" b="1" dirty="0"/>
              <a:t>The Summary of Performance (SOP) is required under the reauthorization of the Individuals with Disabilities Education Improvement Act of 2004 (IDEA 2004). The language as stated in IDEA 2004 regarding the SOP is as follows:</a:t>
            </a:r>
            <a:endParaRPr lang="en-US" b="1" i="1"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529DA0C-D59C-460E-A445-FC28C288D572}" type="slidenum">
              <a:rPr lang="en-US" smtClean="0"/>
              <a:pPr/>
              <a:t>30</a:t>
            </a:fld>
            <a:endParaRPr lang="en-US"/>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1440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06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42" name="Picture 2"/>
          <p:cNvPicPr>
            <a:picLocks noChangeAspect="1" noChangeArrowheads="1"/>
          </p:cNvPicPr>
          <p:nvPr/>
        </p:nvPicPr>
        <p:blipFill>
          <a:blip r:embed="rId2" cstate="print"/>
          <a:srcRect/>
          <a:stretch>
            <a:fillRect/>
          </a:stretch>
        </p:blipFill>
        <p:spPr bwMode="auto">
          <a:xfrm>
            <a:off x="-1676400" y="228600"/>
            <a:ext cx="12192000" cy="8077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52D16B4-47BA-436D-9322-D1665361B207}" type="slidenum">
              <a:rPr lang="en-US" smtClean="0"/>
              <a:pPr/>
              <a:t>31</a:t>
            </a:fld>
            <a:endParaRPr lang="en-US"/>
          </a:p>
        </p:txBody>
      </p:sp>
    </p:spTree>
    <p:extLst>
      <p:ext uri="{BB962C8B-B14F-4D97-AF65-F5344CB8AC3E}">
        <p14:creationId xmlns:p14="http://schemas.microsoft.com/office/powerpoint/2010/main" val="347457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32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085969"/>
              </p:ext>
            </p:extLst>
          </p:nvPr>
        </p:nvGraphicFramePr>
        <p:xfrm>
          <a:off x="0" y="152400"/>
          <a:ext cx="9115245" cy="6324600"/>
        </p:xfrm>
        <a:graphic>
          <a:graphicData uri="http://schemas.openxmlformats.org/presentationml/2006/ole">
            <mc:AlternateContent xmlns:mc="http://schemas.openxmlformats.org/markup-compatibility/2006">
              <mc:Choice xmlns:v="urn:schemas-microsoft-com:vml" Requires="v">
                <p:oleObj spid="_x0000_s121914" name="Document" r:id="rId4" imgW="6810406" imgH="5193141" progId="Word.Document.12">
                  <p:embed/>
                </p:oleObj>
              </mc:Choice>
              <mc:Fallback>
                <p:oleObj name="Document" r:id="rId4" imgW="6810406" imgH="5193141" progId="Word.Document.12">
                  <p:embed/>
                  <p:pic>
                    <p:nvPicPr>
                      <p:cNvPr id="0" name=""/>
                      <p:cNvPicPr/>
                      <p:nvPr/>
                    </p:nvPicPr>
                    <p:blipFill>
                      <a:blip r:embed="rId5"/>
                      <a:stretch>
                        <a:fillRect/>
                      </a:stretch>
                    </p:blipFill>
                    <p:spPr>
                      <a:xfrm>
                        <a:off x="0" y="152400"/>
                        <a:ext cx="9115245" cy="6324600"/>
                      </a:xfrm>
                      <a:prstGeom prst="rect">
                        <a:avLst/>
                      </a:prstGeom>
                    </p:spPr>
                  </p:pic>
                </p:oleObj>
              </mc:Fallback>
            </mc:AlternateContent>
          </a:graphicData>
        </a:graphic>
      </p:graphicFrame>
    </p:spTree>
    <p:extLst>
      <p:ext uri="{BB962C8B-B14F-4D97-AF65-F5344CB8AC3E}">
        <p14:creationId xmlns:p14="http://schemas.microsoft.com/office/powerpoint/2010/main" val="381211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33</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977209792"/>
              </p:ext>
            </p:extLst>
          </p:nvPr>
        </p:nvGraphicFramePr>
        <p:xfrm>
          <a:off x="228600" y="152400"/>
          <a:ext cx="8763000" cy="6629400"/>
        </p:xfrm>
        <a:graphic>
          <a:graphicData uri="http://schemas.openxmlformats.org/presentationml/2006/ole">
            <mc:AlternateContent xmlns:mc="http://schemas.openxmlformats.org/markup-compatibility/2006">
              <mc:Choice xmlns:v="urn:schemas-microsoft-com:vml" Requires="v">
                <p:oleObj spid="_x0000_s122937" name="Document" r:id="rId4" imgW="6810406" imgH="5383296" progId="Word.Document.12">
                  <p:embed/>
                </p:oleObj>
              </mc:Choice>
              <mc:Fallback>
                <p:oleObj name="Document" r:id="rId4" imgW="6810406" imgH="5383296" progId="Word.Document.12">
                  <p:embed/>
                  <p:pic>
                    <p:nvPicPr>
                      <p:cNvPr id="0" name=""/>
                      <p:cNvPicPr/>
                      <p:nvPr/>
                    </p:nvPicPr>
                    <p:blipFill>
                      <a:blip r:embed="rId5"/>
                      <a:stretch>
                        <a:fillRect/>
                      </a:stretch>
                    </p:blipFill>
                    <p:spPr>
                      <a:xfrm>
                        <a:off x="228600" y="152400"/>
                        <a:ext cx="8763000" cy="6629400"/>
                      </a:xfrm>
                      <a:prstGeom prst="rect">
                        <a:avLst/>
                      </a:prstGeom>
                    </p:spPr>
                  </p:pic>
                </p:oleObj>
              </mc:Fallback>
            </mc:AlternateContent>
          </a:graphicData>
        </a:graphic>
      </p:graphicFrame>
    </p:spTree>
    <p:extLst>
      <p:ext uri="{BB962C8B-B14F-4D97-AF65-F5344CB8AC3E}">
        <p14:creationId xmlns:p14="http://schemas.microsoft.com/office/powerpoint/2010/main" val="23820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34</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90339920"/>
              </p:ext>
            </p:extLst>
          </p:nvPr>
        </p:nvGraphicFramePr>
        <p:xfrm>
          <a:off x="71437" y="228600"/>
          <a:ext cx="9072563" cy="6762750"/>
        </p:xfrm>
        <a:graphic>
          <a:graphicData uri="http://schemas.openxmlformats.org/presentationml/2006/ole">
            <mc:AlternateContent xmlns:mc="http://schemas.openxmlformats.org/markup-compatibility/2006">
              <mc:Choice xmlns:v="urn:schemas-microsoft-com:vml" Requires="v">
                <p:oleObj spid="_x0000_s123961" name="Document" r:id="rId4" imgW="7063496" imgH="5268987" progId="Word.Document.12">
                  <p:embed/>
                </p:oleObj>
              </mc:Choice>
              <mc:Fallback>
                <p:oleObj name="Document" r:id="rId4" imgW="7063496" imgH="5268987" progId="Word.Document.12">
                  <p:embed/>
                  <p:pic>
                    <p:nvPicPr>
                      <p:cNvPr id="0" name=""/>
                      <p:cNvPicPr/>
                      <p:nvPr/>
                    </p:nvPicPr>
                    <p:blipFill>
                      <a:blip r:embed="rId5"/>
                      <a:stretch>
                        <a:fillRect/>
                      </a:stretch>
                    </p:blipFill>
                    <p:spPr>
                      <a:xfrm>
                        <a:off x="71437" y="228600"/>
                        <a:ext cx="9072563" cy="6762750"/>
                      </a:xfrm>
                      <a:prstGeom prst="rect">
                        <a:avLst/>
                      </a:prstGeom>
                    </p:spPr>
                  </p:pic>
                </p:oleObj>
              </mc:Fallback>
            </mc:AlternateContent>
          </a:graphicData>
        </a:graphic>
      </p:graphicFrame>
    </p:spTree>
    <p:extLst>
      <p:ext uri="{BB962C8B-B14F-4D97-AF65-F5344CB8AC3E}">
        <p14:creationId xmlns:p14="http://schemas.microsoft.com/office/powerpoint/2010/main" val="259535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800" b="1" dirty="0" smtClean="0"/>
              <a:t/>
            </a:r>
            <a:br>
              <a:rPr lang="en-US" sz="2800" b="1" dirty="0" smtClean="0"/>
            </a:br>
            <a:r>
              <a:rPr lang="en-US" sz="2800" b="1" dirty="0" smtClean="0"/>
              <a:t>             SOME WEBSITES TO REMEMBER</a:t>
            </a:r>
            <a:r>
              <a:rPr lang="en-US" sz="2800" u="sng" dirty="0" smtClean="0"/>
              <a:t/>
            </a:r>
            <a:br>
              <a:rPr lang="en-US" sz="2800" u="sng" dirty="0" smtClean="0"/>
            </a:br>
            <a:endParaRPr lang="en-US" sz="2800" u="sng" dirty="0"/>
          </a:p>
        </p:txBody>
      </p:sp>
      <p:sp>
        <p:nvSpPr>
          <p:cNvPr id="3" name="Content Placeholder 2"/>
          <p:cNvSpPr>
            <a:spLocks noGrp="1"/>
          </p:cNvSpPr>
          <p:nvPr>
            <p:ph idx="1"/>
          </p:nvPr>
        </p:nvSpPr>
        <p:spPr>
          <a:xfrm>
            <a:off x="0" y="838200"/>
            <a:ext cx="9144000" cy="6019800"/>
          </a:xfrm>
        </p:spPr>
        <p:txBody>
          <a:bodyPr/>
          <a:lstStyle/>
          <a:p>
            <a:r>
              <a:rPr lang="en-US" sz="1600" b="1" dirty="0" smtClean="0"/>
              <a:t>Wayne RESA School-Wide Positive Behavior Support</a:t>
            </a:r>
          </a:p>
          <a:p>
            <a:r>
              <a:rPr lang="en-US" sz="1600" b="1" dirty="0" smtClean="0">
                <a:hlinkClick r:id="rId3"/>
              </a:rPr>
              <a:t>http://www.resa.net/curriculum/positivebehavior/</a:t>
            </a:r>
            <a:endParaRPr lang="en-US" sz="1600" b="1" dirty="0" smtClean="0"/>
          </a:p>
          <a:p>
            <a:pPr>
              <a:buNone/>
            </a:pPr>
            <a:endParaRPr lang="en-US" sz="1600" b="1" dirty="0" smtClean="0"/>
          </a:p>
          <a:p>
            <a:r>
              <a:rPr lang="en-US" sz="1600" b="1" dirty="0" smtClean="0"/>
              <a:t>Michigan Rehabilitation Services now under Department of Human Services </a:t>
            </a:r>
            <a:r>
              <a:rPr lang="en-US" sz="1600" b="1" dirty="0" smtClean="0">
                <a:hlinkClick r:id="rId4"/>
              </a:rPr>
              <a:t>http://www.michigan.gov/dhs/0,4562,7-124-5453_25392---,00.html</a:t>
            </a:r>
            <a:endParaRPr lang="en-US" sz="1600" b="1" dirty="0" smtClean="0"/>
          </a:p>
          <a:p>
            <a:pPr>
              <a:buNone/>
            </a:pPr>
            <a:endParaRPr lang="en-US" sz="1600" b="1" dirty="0" smtClean="0"/>
          </a:p>
          <a:p>
            <a:r>
              <a:rPr lang="en-US" sz="1600" b="1" u="sng" dirty="0" smtClean="0"/>
              <a:t>Michigan Commission for the Blind now called Bureau of Services for Blind Persons</a:t>
            </a:r>
            <a:endParaRPr lang="en-US" sz="1600" b="1" dirty="0" smtClean="0"/>
          </a:p>
          <a:p>
            <a:r>
              <a:rPr lang="en-US" sz="1600" b="1" u="sng" dirty="0" smtClean="0">
                <a:hlinkClick r:id="rId5"/>
              </a:rPr>
              <a:t>http://www.michigan.gov/lara/0,4601,7-154-61256_28313---,00.html</a:t>
            </a:r>
            <a:endParaRPr lang="en-US" sz="1600" b="1" u="sng" dirty="0" smtClean="0"/>
          </a:p>
          <a:p>
            <a:pPr>
              <a:buNone/>
            </a:pPr>
            <a:endParaRPr lang="en-US" sz="1600" b="1" u="sng" dirty="0" smtClean="0"/>
          </a:p>
          <a:p>
            <a:r>
              <a:rPr lang="en-US" sz="1600" b="1" u="sng" dirty="0" smtClean="0"/>
              <a:t>Ed Gov- Secondary Transition</a:t>
            </a:r>
          </a:p>
          <a:p>
            <a:r>
              <a:rPr lang="en-US" sz="1600" b="1" dirty="0" smtClean="0">
                <a:hlinkClick r:id="rId6"/>
              </a:rPr>
              <a:t>http://idea.ed.gov/explore/view/p/%2Croot%2Cdynamic%2CTopicalArea%2C14%2C</a:t>
            </a:r>
            <a:endParaRPr lang="en-US" sz="1600" b="1" dirty="0" smtClean="0"/>
          </a:p>
          <a:p>
            <a:pPr>
              <a:buNone/>
            </a:pPr>
            <a:endParaRPr lang="en-US" sz="1600" b="1" dirty="0" smtClean="0"/>
          </a:p>
          <a:p>
            <a:r>
              <a:rPr lang="en-US" sz="1600" b="1" u="sng" dirty="0" smtClean="0"/>
              <a:t>Community Mental Health </a:t>
            </a:r>
          </a:p>
          <a:p>
            <a:r>
              <a:rPr lang="en-US" sz="1600" b="1" dirty="0" smtClean="0">
                <a:solidFill>
                  <a:srgbClr val="FFFF00"/>
                </a:solidFill>
                <a:hlinkClick r:id="rId7"/>
              </a:rPr>
              <a:t>http://www.waynecounty.com/hhs_mh.htm</a:t>
            </a:r>
            <a:endParaRPr lang="en-US" sz="1600" b="1" dirty="0" smtClean="0">
              <a:solidFill>
                <a:srgbClr val="FFFF00"/>
              </a:solidFill>
            </a:endParaRPr>
          </a:p>
          <a:p>
            <a:r>
              <a:rPr lang="en-US" sz="1600" b="1" dirty="0" smtClean="0">
                <a:solidFill>
                  <a:srgbClr val="FFFF00"/>
                </a:solidFill>
                <a:hlinkClick r:id="rId8"/>
              </a:rPr>
              <a:t>http://www.michigan.gov/mdch/0,4612,7-132-2941_4868_4899---,00.htm</a:t>
            </a:r>
            <a:endParaRPr lang="en-US" sz="1600" b="1" dirty="0" smtClean="0">
              <a:solidFill>
                <a:srgbClr val="FFFF00"/>
              </a:solidFill>
            </a:endParaRPr>
          </a:p>
          <a:p>
            <a:pPr lvl="1">
              <a:buNone/>
            </a:pPr>
            <a:endParaRPr lang="en-US" sz="1600" b="1" u="sng" dirty="0" smtClean="0"/>
          </a:p>
          <a:p>
            <a:pPr marL="342900" lvl="1" indent="-342900">
              <a:buFont typeface="Arial" pitchFamily="34" charset="0"/>
              <a:buChar char="•"/>
            </a:pPr>
            <a:r>
              <a:rPr lang="en-US" sz="1600" b="1" u="sng" dirty="0" smtClean="0">
                <a:ln w="50800"/>
                <a:solidFill>
                  <a:schemeClr val="tx2"/>
                </a:solidFill>
              </a:rPr>
              <a:t>O*Net Resource Center</a:t>
            </a:r>
          </a:p>
          <a:p>
            <a:pPr marL="342900" lvl="1" indent="-342900">
              <a:buFont typeface="Arial" pitchFamily="34" charset="0"/>
              <a:buChar char="•"/>
            </a:pPr>
            <a:r>
              <a:rPr lang="en-US" sz="1600" b="1" dirty="0" smtClean="0">
                <a:ln w="50800"/>
                <a:solidFill>
                  <a:schemeClr val="bg1">
                    <a:shade val="50000"/>
                  </a:schemeClr>
                </a:solidFill>
                <a:hlinkClick r:id="rId9"/>
              </a:rPr>
              <a:t>http://www.onetcenter.org/overview.html</a:t>
            </a:r>
            <a:endParaRPr lang="en-US" sz="1600" b="1" dirty="0" smtClean="0">
              <a:ln w="50800"/>
              <a:solidFill>
                <a:schemeClr val="bg1">
                  <a:shade val="50000"/>
                </a:schemeClr>
              </a:solidFill>
            </a:endParaRPr>
          </a:p>
          <a:p>
            <a:pPr marL="342900" lvl="1" indent="-342900">
              <a:buFontTx/>
              <a:buChar char="•"/>
            </a:pPr>
            <a:endParaRPr lang="en-US" sz="2000" b="1" u="sng" dirty="0" smtClean="0">
              <a:ln w="50800"/>
              <a:solidFill>
                <a:schemeClr val="tx2"/>
              </a:solidFill>
            </a:endParaRPr>
          </a:p>
          <a:p>
            <a:endParaRPr lang="en-US" sz="2000" b="1" u="sng" dirty="0" smtClean="0"/>
          </a:p>
          <a:p>
            <a:endParaRPr lang="en-US" sz="1800" b="1" dirty="0" smtClean="0"/>
          </a:p>
          <a:p>
            <a:endParaRPr lang="en-US" sz="1800" b="1" dirty="0" smtClean="0"/>
          </a:p>
          <a:p>
            <a:pPr>
              <a:buNone/>
            </a:pPr>
            <a:endParaRPr lang="en-US" sz="1800" b="1" u="sng" dirty="0" smtClean="0"/>
          </a:p>
          <a:p>
            <a:pPr>
              <a:buNone/>
            </a:pPr>
            <a:endParaRPr lang="en-US" sz="1800" b="1" u="sng" dirty="0" smtClean="0"/>
          </a:p>
          <a:p>
            <a:endParaRPr lang="en-US" sz="2400" b="1"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061C3-EEDC-43E3-9B9F-1387F6BCB0D7}" type="slidenum">
              <a:rPr lang="en-US" smtClean="0"/>
              <a:pPr/>
              <a:t>35</a:t>
            </a:fld>
            <a:endParaRPr lang="en-US" dirty="0"/>
          </a:p>
        </p:txBody>
      </p:sp>
    </p:spTree>
    <p:extLst>
      <p:ext uri="{BB962C8B-B14F-4D97-AF65-F5344CB8AC3E}">
        <p14:creationId xmlns:p14="http://schemas.microsoft.com/office/powerpoint/2010/main" val="382793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p:spPr>
        <p:txBody>
          <a:bodyPr/>
          <a:lstStyle/>
          <a:p>
            <a:r>
              <a:rPr lang="en-US" dirty="0"/>
              <a:t>What IDEA Says:</a:t>
            </a:r>
          </a:p>
        </p:txBody>
      </p:sp>
      <p:sp>
        <p:nvSpPr>
          <p:cNvPr id="7171" name="Rectangle 3"/>
          <p:cNvSpPr>
            <a:spLocks noGrp="1" noChangeArrowheads="1"/>
          </p:cNvSpPr>
          <p:nvPr>
            <p:ph idx="1"/>
          </p:nvPr>
        </p:nvSpPr>
        <p:spPr>
          <a:xfrm>
            <a:off x="457200" y="1143000"/>
            <a:ext cx="8229600" cy="4983163"/>
          </a:xfrm>
        </p:spPr>
        <p:txBody>
          <a:bodyPr/>
          <a:lstStyle/>
          <a:p>
            <a:pPr marL="0" indent="0">
              <a:buNone/>
            </a:pPr>
            <a:r>
              <a:rPr lang="en-US" sz="2800" b="1" dirty="0" smtClean="0"/>
              <a:t>“For </a:t>
            </a:r>
            <a:r>
              <a:rPr lang="en-US" sz="2800" b="1" dirty="0"/>
              <a:t>a child whose eligibility under special education terminates due to graduation with a regular diploma, or due to exceeding the age of eligibility, the local education agency shall provide the child with a summary of the child’s academic achievement and functional performance, which shall include recommendations on how to assist the child in meeting the child’s postsecondary goals”.</a:t>
            </a:r>
          </a:p>
          <a:p>
            <a:pPr marL="0" indent="0">
              <a:buNone/>
            </a:pPr>
            <a:r>
              <a:rPr lang="en-US" sz="2800" b="1" dirty="0"/>
              <a:t>				</a:t>
            </a:r>
            <a:r>
              <a:rPr lang="en-US" sz="2800" b="1" dirty="0" smtClean="0"/>
              <a:t>(</a:t>
            </a:r>
            <a:r>
              <a:rPr lang="en-US" sz="2800" b="1" dirty="0"/>
              <a:t>300.305</a:t>
            </a:r>
            <a:r>
              <a:rPr lang="en-US" sz="2800" b="1" dirty="0" smtClean="0"/>
              <a:t>)</a:t>
            </a:r>
            <a:endParaRPr lang="en-US" sz="2800" b="1"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96838"/>
            <a:ext cx="7315200" cy="1412875"/>
          </a:xfrm>
        </p:spPr>
        <p:txBody>
          <a:bodyPr/>
          <a:lstStyle/>
          <a:p>
            <a:r>
              <a:rPr lang="en-US" dirty="0"/>
              <a:t>Focus on SOP Documentation:</a:t>
            </a:r>
          </a:p>
        </p:txBody>
      </p:sp>
      <p:sp>
        <p:nvSpPr>
          <p:cNvPr id="13315" name="Rectangle 3"/>
          <p:cNvSpPr>
            <a:spLocks noGrp="1" noChangeArrowheads="1"/>
          </p:cNvSpPr>
          <p:nvPr>
            <p:ph idx="1"/>
          </p:nvPr>
        </p:nvSpPr>
        <p:spPr/>
        <p:txBody>
          <a:bodyPr/>
          <a:lstStyle/>
          <a:p>
            <a:pPr marL="0" indent="0">
              <a:buNone/>
            </a:pPr>
            <a:r>
              <a:rPr lang="en-US" b="1" dirty="0"/>
              <a:t>What the law says:</a:t>
            </a:r>
          </a:p>
          <a:p>
            <a:pPr>
              <a:buFont typeface="Wingdings" pitchFamily="2" charset="2"/>
              <a:buNone/>
            </a:pPr>
            <a:r>
              <a:rPr lang="en-US" b="1" i="1" dirty="0"/>
              <a:t>	</a:t>
            </a:r>
            <a:r>
              <a:rPr lang="en-US" b="1" i="1" dirty="0" smtClean="0"/>
              <a:t>“…</a:t>
            </a:r>
            <a:r>
              <a:rPr lang="en-US" b="1" i="1" dirty="0"/>
              <a:t>shall provide the child with a summary of the child’s </a:t>
            </a:r>
            <a:r>
              <a:rPr lang="en-US" b="1" i="1" u="sng" dirty="0"/>
              <a:t>academic achievement</a:t>
            </a:r>
            <a:r>
              <a:rPr lang="en-US" b="1" i="1" dirty="0"/>
              <a:t> and </a:t>
            </a:r>
            <a:r>
              <a:rPr lang="en-US" b="1" i="1" u="sng" dirty="0"/>
              <a:t>functional performance</a:t>
            </a:r>
            <a:r>
              <a:rPr lang="en-US" b="1" i="1" dirty="0"/>
              <a:t>, which shall include </a:t>
            </a:r>
            <a:r>
              <a:rPr lang="en-US" b="1" i="1" u="sng" dirty="0"/>
              <a:t>recommendations</a:t>
            </a:r>
            <a:r>
              <a:rPr lang="en-US" b="1" i="1" dirty="0"/>
              <a:t> on how to assist the child in meeting the child’s postsecondary goals”.</a:t>
            </a:r>
          </a:p>
          <a:p>
            <a:pPr lvl="2"/>
            <a:endParaRPr lang="en-US"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77490820"/>
              </p:ext>
            </p:extLst>
          </p:nvPr>
        </p:nvGraphicFramePr>
        <p:xfrm>
          <a:off x="1905000" y="76200"/>
          <a:ext cx="5094287" cy="6629400"/>
        </p:xfrm>
        <a:graphic>
          <a:graphicData uri="http://schemas.openxmlformats.org/presentationml/2006/ole">
            <mc:AlternateContent xmlns:mc="http://schemas.openxmlformats.org/markup-compatibility/2006">
              <mc:Choice xmlns:v="urn:schemas-microsoft-com:vml" Requires="v">
                <p:oleObj spid="_x0000_s124958" name="Document" r:id="rId4" imgW="6995131" imgH="7818356" progId="Word.Document.8">
                  <p:embed/>
                </p:oleObj>
              </mc:Choice>
              <mc:Fallback>
                <p:oleObj name="Document" r:id="rId4" imgW="6995131" imgH="781835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76200"/>
                        <a:ext cx="5094287" cy="6629400"/>
                      </a:xfrm>
                      <a:prstGeom prst="rect">
                        <a:avLst/>
                      </a:prstGeom>
                      <a:solidFill>
                        <a:schemeClr val="bg1"/>
                      </a:solidFill>
                    </p:spPr>
                  </p:pic>
                </p:oleObj>
              </mc:Fallback>
            </mc:AlternateContent>
          </a:graphicData>
        </a:graphic>
      </p:graphicFrame>
      <p:sp>
        <p:nvSpPr>
          <p:cNvPr id="3" name="Slide Number Placeholder 2"/>
          <p:cNvSpPr>
            <a:spLocks noGrp="1"/>
          </p:cNvSpPr>
          <p:nvPr>
            <p:ph type="sldNum" sz="quarter" idx="12"/>
          </p:nvPr>
        </p:nvSpPr>
        <p:spPr/>
        <p:txBody>
          <a:bodyPr/>
          <a:lstStyle/>
          <a:p>
            <a:fld id="{B52D16B4-47BA-436D-9322-D1665361B207}" type="slidenum">
              <a:rPr lang="en-US" smtClean="0"/>
              <a:pPr/>
              <a:t>6</a:t>
            </a:fld>
            <a:endParaRPr lang="en-US"/>
          </a:p>
        </p:txBody>
      </p:sp>
    </p:spTree>
    <p:extLst>
      <p:ext uri="{BB962C8B-B14F-4D97-AF65-F5344CB8AC3E}">
        <p14:creationId xmlns:p14="http://schemas.microsoft.com/office/powerpoint/2010/main" val="384800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7</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75059058"/>
              </p:ext>
            </p:extLst>
          </p:nvPr>
        </p:nvGraphicFramePr>
        <p:xfrm>
          <a:off x="1676400" y="0"/>
          <a:ext cx="5486399" cy="6858000"/>
        </p:xfrm>
        <a:graphic>
          <a:graphicData uri="http://schemas.openxmlformats.org/presentationml/2006/ole">
            <mc:AlternateContent xmlns:mc="http://schemas.openxmlformats.org/markup-compatibility/2006">
              <mc:Choice xmlns:v="urn:schemas-microsoft-com:vml" Requires="v">
                <p:oleObj spid="_x0000_s125973" name="Document" r:id="rId4" imgW="7021151" imgH="9442996" progId="Word.Document.8">
                  <p:embed/>
                </p:oleObj>
              </mc:Choice>
              <mc:Fallback>
                <p:oleObj name="Document" r:id="rId4" imgW="7021151" imgH="9442996" progId="Word.Document.8">
                  <p:embed/>
                  <p:pic>
                    <p:nvPicPr>
                      <p:cNvPr id="0" name=""/>
                      <p:cNvPicPr/>
                      <p:nvPr/>
                    </p:nvPicPr>
                    <p:blipFill>
                      <a:blip r:embed="rId5"/>
                      <a:stretch>
                        <a:fillRect/>
                      </a:stretch>
                    </p:blipFill>
                    <p:spPr>
                      <a:xfrm>
                        <a:off x="1676400" y="0"/>
                        <a:ext cx="5486399" cy="6858000"/>
                      </a:xfrm>
                      <a:prstGeom prst="rect">
                        <a:avLst/>
                      </a:prstGeom>
                    </p:spPr>
                  </p:pic>
                </p:oleObj>
              </mc:Fallback>
            </mc:AlternateContent>
          </a:graphicData>
        </a:graphic>
      </p:graphicFrame>
    </p:spTree>
    <p:extLst>
      <p:ext uri="{BB962C8B-B14F-4D97-AF65-F5344CB8AC3E}">
        <p14:creationId xmlns:p14="http://schemas.microsoft.com/office/powerpoint/2010/main" val="17042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2D16B4-47BA-436D-9322-D1665361B207}" type="slidenum">
              <a:rPr lang="en-US" smtClean="0"/>
              <a:pPr/>
              <a:t>8</a:t>
            </a:fld>
            <a:endParaRPr lang="en-US"/>
          </a:p>
        </p:txBody>
      </p:sp>
      <p:pic>
        <p:nvPicPr>
          <p:cNvPr id="3" name="Content Placeholder 3" descr="red_quiz_button_1600_clr.png"/>
          <p:cNvPicPr>
            <a:picLocks noChangeAspect="1"/>
          </p:cNvPicPr>
          <p:nvPr/>
        </p:nvPicPr>
        <p:blipFill>
          <a:blip r:embed="rId2" cstate="print"/>
          <a:srcRect/>
          <a:stretch>
            <a:fillRect/>
          </a:stretch>
        </p:blipFill>
        <p:spPr>
          <a:xfrm>
            <a:off x="1981200" y="1789243"/>
            <a:ext cx="5181600" cy="4611557"/>
          </a:xfrm>
          <a:prstGeom prst="rect">
            <a:avLst/>
          </a:prstGeom>
        </p:spPr>
      </p:pic>
    </p:spTree>
    <p:extLst>
      <p:ext uri="{BB962C8B-B14F-4D97-AF65-F5344CB8AC3E}">
        <p14:creationId xmlns:p14="http://schemas.microsoft.com/office/powerpoint/2010/main" val="166078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A SOP?</a:t>
            </a:r>
            <a:endParaRPr lang="en-US" dirty="0"/>
          </a:p>
        </p:txBody>
      </p:sp>
      <p:sp>
        <p:nvSpPr>
          <p:cNvPr id="3" name="Content Placeholder 2"/>
          <p:cNvSpPr>
            <a:spLocks noGrp="1"/>
          </p:cNvSpPr>
          <p:nvPr>
            <p:ph idx="1"/>
          </p:nvPr>
        </p:nvSpPr>
        <p:spPr>
          <a:xfrm>
            <a:off x="457200" y="1447800"/>
            <a:ext cx="6629400" cy="4949825"/>
          </a:xfrm>
        </p:spPr>
        <p:txBody>
          <a:bodyPr/>
          <a:lstStyle/>
          <a:p>
            <a:r>
              <a:rPr lang="en-US" sz="2000" b="1" dirty="0" smtClean="0"/>
              <a:t>Must: S</a:t>
            </a:r>
            <a:r>
              <a:rPr lang="en-US" sz="2000" b="1" dirty="0" smtClean="0">
                <a:solidFill>
                  <a:schemeClr val="tx1"/>
                </a:solidFill>
              </a:rPr>
              <a:t>tudents graduating </a:t>
            </a:r>
            <a:r>
              <a:rPr lang="en-US" sz="2000" b="1" dirty="0">
                <a:solidFill>
                  <a:schemeClr val="tx1"/>
                </a:solidFill>
              </a:rPr>
              <a:t>with a general education diploma to assist them in meeting their post-secondary </a:t>
            </a:r>
            <a:r>
              <a:rPr lang="en-US" sz="2000" b="1" dirty="0" smtClean="0">
                <a:solidFill>
                  <a:schemeClr val="tx1"/>
                </a:solidFill>
              </a:rPr>
              <a:t>goals</a:t>
            </a:r>
            <a:endParaRPr lang="en-US" sz="2000" b="1" dirty="0"/>
          </a:p>
          <a:p>
            <a:endParaRPr lang="en-US" sz="2000" b="1" dirty="0">
              <a:solidFill>
                <a:schemeClr val="tx1"/>
              </a:solidFill>
            </a:endParaRPr>
          </a:p>
          <a:p>
            <a:r>
              <a:rPr lang="en-US" sz="2000" b="1" dirty="0" smtClean="0">
                <a:solidFill>
                  <a:schemeClr val="tx1"/>
                </a:solidFill>
              </a:rPr>
              <a:t>Must: Students leaving </a:t>
            </a:r>
            <a:r>
              <a:rPr lang="en-US" sz="2000" b="1" dirty="0">
                <a:solidFill>
                  <a:schemeClr val="tx1"/>
                </a:solidFill>
              </a:rPr>
              <a:t>school because they exceed the age of eligibility for a free appropriate public education (end of school year in which they turn 26) to assist them in meeting their post-secondary goals. </a:t>
            </a:r>
            <a:endParaRPr lang="en-US" sz="2000" b="1" dirty="0" smtClean="0">
              <a:solidFill>
                <a:schemeClr val="tx1"/>
              </a:solidFill>
            </a:endParaRPr>
          </a:p>
          <a:p>
            <a:endParaRPr lang="en-US" sz="2000" b="1" dirty="0"/>
          </a:p>
          <a:p>
            <a:r>
              <a:rPr lang="en-US" sz="2000" b="1" dirty="0" smtClean="0"/>
              <a:t>R</a:t>
            </a:r>
            <a:r>
              <a:rPr lang="en-US" sz="2000" b="1" dirty="0" smtClean="0">
                <a:solidFill>
                  <a:schemeClr val="tx1"/>
                </a:solidFill>
              </a:rPr>
              <a:t>ecommended: School districts provide for </a:t>
            </a:r>
            <a:r>
              <a:rPr lang="en-US" sz="2000" b="1" dirty="0">
                <a:solidFill>
                  <a:schemeClr val="tx1"/>
                </a:solidFill>
              </a:rPr>
              <a:t>students who leave school before age 26 and have not met the requirements of the Michigan Merit Curriculum</a:t>
            </a:r>
            <a:r>
              <a:rPr lang="en-US" sz="2000" dirty="0">
                <a:solidFill>
                  <a:schemeClr val="tx1"/>
                </a:solidFill>
                <a:latin typeface="+mn-lt"/>
                <a:ea typeface="+mn-ea"/>
                <a:cs typeface="+mn-cs"/>
              </a:rPr>
              <a:t>. </a:t>
            </a:r>
          </a:p>
          <a:p>
            <a:endParaRPr lang="en-US" sz="2000" dirty="0">
              <a:solidFill>
                <a:schemeClr val="tx1"/>
              </a:solidFill>
              <a:latin typeface="+mn-lt"/>
              <a:ea typeface="+mn-ea"/>
              <a:cs typeface="+mn-cs"/>
            </a:endParaRPr>
          </a:p>
          <a:p>
            <a:endParaRPr lang="en-US" dirty="0"/>
          </a:p>
        </p:txBody>
      </p:sp>
      <p:sp>
        <p:nvSpPr>
          <p:cNvPr id="5" name="Slide Number Placeholder 4"/>
          <p:cNvSpPr>
            <a:spLocks noGrp="1"/>
          </p:cNvSpPr>
          <p:nvPr>
            <p:ph type="sldNum" sz="quarter" idx="12"/>
          </p:nvPr>
        </p:nvSpPr>
        <p:spPr/>
        <p:txBody>
          <a:bodyPr/>
          <a:lstStyle/>
          <a:p>
            <a:fld id="{5529DA0C-D59C-460E-A445-FC28C288D572}" type="slidenum">
              <a:rPr lang="en-US" smtClean="0"/>
              <a:pPr/>
              <a:t>9</a:t>
            </a:fld>
            <a:endParaRPr lang="en-US" dirty="0"/>
          </a:p>
        </p:txBody>
      </p:sp>
    </p:spTree>
    <p:extLst>
      <p:ext uri="{BB962C8B-B14F-4D97-AF65-F5344CB8AC3E}">
        <p14:creationId xmlns:p14="http://schemas.microsoft.com/office/powerpoint/2010/main" val="74366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template</Template>
  <TotalTime>4141</TotalTime>
  <Words>999</Words>
  <Application>Microsoft Office PowerPoint</Application>
  <PresentationFormat>On-screen Show (4:3)</PresentationFormat>
  <Paragraphs>193</Paragraphs>
  <Slides>35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Diseño predeterminado</vt:lpstr>
      <vt:lpstr>Document</vt:lpstr>
      <vt:lpstr>Summary of Performance (or SOP for TOP)</vt:lpstr>
      <vt:lpstr>Welcome &amp; Purpose</vt:lpstr>
      <vt:lpstr>What IDEA Says:</vt:lpstr>
      <vt:lpstr>What IDEA Says:</vt:lpstr>
      <vt:lpstr>Focus on SOP Documentation:</vt:lpstr>
      <vt:lpstr>PowerPoint Presentation</vt:lpstr>
      <vt:lpstr>PowerPoint Presentation</vt:lpstr>
      <vt:lpstr>PowerPoint Presentation</vt:lpstr>
      <vt:lpstr>Who Gets A SOP?</vt:lpstr>
      <vt:lpstr>PowerPoint Presentation</vt:lpstr>
      <vt:lpstr>SOP: Where’s the Data Coming From?</vt:lpstr>
      <vt:lpstr>SOP: Where’s the Data Coming From?</vt:lpstr>
      <vt:lpstr>SOP: Where’s the Data Coming From?</vt:lpstr>
      <vt:lpstr>PowerPoint Presentation</vt:lpstr>
      <vt:lpstr>What Are Data Challenges?</vt:lpstr>
      <vt:lpstr>SOP: DEFENDING YOUR DATA-THE BIG 3</vt:lpstr>
      <vt:lpstr>PowerPoint Presentation</vt:lpstr>
      <vt:lpstr>When Is The SOP Completed?</vt:lpstr>
      <vt:lpstr>Focus On SOP Timing</vt:lpstr>
      <vt:lpstr>SOP Best Practice</vt:lpstr>
      <vt:lpstr>PowerPoint Presentation</vt:lpstr>
      <vt:lpstr>Who Is Your Audience For The SOP?</vt:lpstr>
      <vt:lpstr>PowerPoint Presentation</vt:lpstr>
      <vt:lpstr>What Does An Agency Need To Know?</vt:lpstr>
      <vt:lpstr>Challenges for An Agency?</vt:lpstr>
      <vt:lpstr>Some Guidelines: Summary of Performance</vt:lpstr>
      <vt:lpstr>PowerPoint Presentation</vt:lpstr>
      <vt:lpstr>What Are Some Websites to Support Student PSGs?</vt:lpstr>
      <vt:lpstr>PowerPoint Presentation</vt:lpstr>
      <vt:lpstr>PowerPoint Presentation</vt:lpstr>
      <vt:lpstr>PowerPoint Presentation</vt:lpstr>
      <vt:lpstr>PowerPoint Presentation</vt:lpstr>
      <vt:lpstr>PowerPoint Presentation</vt:lpstr>
      <vt:lpstr>PowerPoint Presentation</vt:lpstr>
      <vt:lpstr>              SOME WEBSITES TO REMEMBER </vt:lpstr>
    </vt:vector>
  </TitlesOfParts>
  <Company>ktc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Jeanne, Chuck, Three Men and an SOP</dc:title>
  <dc:creator>ChuckSaur</dc:creator>
  <cp:lastModifiedBy>Larry Stemple</cp:lastModifiedBy>
  <cp:revision>183</cp:revision>
  <cp:lastPrinted>2014-03-11T17:05:57Z</cp:lastPrinted>
  <dcterms:created xsi:type="dcterms:W3CDTF">2006-03-13T16:36:25Z</dcterms:created>
  <dcterms:modified xsi:type="dcterms:W3CDTF">2014-12-05T13:40:24Z</dcterms:modified>
</cp:coreProperties>
</file>