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360" r:id="rId2"/>
    <p:sldId id="257" r:id="rId3"/>
    <p:sldId id="266" r:id="rId4"/>
    <p:sldId id="339" r:id="rId5"/>
    <p:sldId id="358" r:id="rId6"/>
    <p:sldId id="359" r:id="rId7"/>
    <p:sldId id="293" r:id="rId8"/>
    <p:sldId id="271" r:id="rId9"/>
    <p:sldId id="264" r:id="rId10"/>
    <p:sldId id="289" r:id="rId11"/>
    <p:sldId id="292" r:id="rId12"/>
    <p:sldId id="276" r:id="rId13"/>
    <p:sldId id="265" r:id="rId14"/>
    <p:sldId id="356" r:id="rId15"/>
    <p:sldId id="340" r:id="rId16"/>
    <p:sldId id="341" r:id="rId17"/>
    <p:sldId id="350" r:id="rId18"/>
    <p:sldId id="285" r:id="rId19"/>
    <p:sldId id="342" r:id="rId20"/>
    <p:sldId id="286" r:id="rId21"/>
    <p:sldId id="268" r:id="rId22"/>
    <p:sldId id="307" r:id="rId23"/>
    <p:sldId id="344" r:id="rId24"/>
    <p:sldId id="309" r:id="rId25"/>
    <p:sldId id="325" r:id="rId26"/>
    <p:sldId id="278" r:id="rId27"/>
    <p:sldId id="282" r:id="rId28"/>
    <p:sldId id="365" r:id="rId29"/>
    <p:sldId id="324" r:id="rId30"/>
    <p:sldId id="294" r:id="rId31"/>
    <p:sldId id="260" r:id="rId32"/>
    <p:sldId id="295" r:id="rId33"/>
    <p:sldId id="280" r:id="rId34"/>
    <p:sldId id="310" r:id="rId35"/>
    <p:sldId id="332" r:id="rId36"/>
    <p:sldId id="298" r:id="rId37"/>
    <p:sldId id="279" r:id="rId38"/>
    <p:sldId id="283" r:id="rId39"/>
    <p:sldId id="284" r:id="rId40"/>
    <p:sldId id="348" r:id="rId41"/>
    <p:sldId id="349" r:id="rId42"/>
    <p:sldId id="303" r:id="rId43"/>
    <p:sldId id="361" r:id="rId44"/>
    <p:sldId id="362" r:id="rId45"/>
    <p:sldId id="363" r:id="rId46"/>
    <p:sldId id="364" r:id="rId47"/>
    <p:sldId id="326" r:id="rId48"/>
    <p:sldId id="301" r:id="rId49"/>
    <p:sldId id="306" r:id="rId50"/>
    <p:sldId id="302" r:id="rId51"/>
    <p:sldId id="337" r:id="rId52"/>
    <p:sldId id="267" r:id="rId53"/>
    <p:sldId id="314" r:id="rId54"/>
    <p:sldId id="313" r:id="rId55"/>
    <p:sldId id="346" r:id="rId56"/>
    <p:sldId id="259" r:id="rId57"/>
    <p:sldId id="315" r:id="rId58"/>
    <p:sldId id="347" r:id="rId59"/>
    <p:sldId id="323" r:id="rId60"/>
    <p:sldId id="334" r:id="rId61"/>
    <p:sldId id="319" r:id="rId62"/>
    <p:sldId id="327" r:id="rId63"/>
    <p:sldId id="330" r:id="rId64"/>
    <p:sldId id="351" r:id="rId65"/>
    <p:sldId id="352" r:id="rId66"/>
    <p:sldId id="331" r:id="rId67"/>
    <p:sldId id="353" r:id="rId68"/>
    <p:sldId id="329" r:id="rId69"/>
    <p:sldId id="316" r:id="rId70"/>
    <p:sldId id="272" r:id="rId71"/>
    <p:sldId id="318" r:id="rId72"/>
    <p:sldId id="328" r:id="rId73"/>
    <p:sldId id="345" r:id="rId74"/>
    <p:sldId id="338" r:id="rId75"/>
    <p:sldId id="274" r:id="rId7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6" autoAdjust="0"/>
  </p:normalViewPr>
  <p:slideViewPr>
    <p:cSldViewPr>
      <p:cViewPr varScale="1">
        <p:scale>
          <a:sx n="70" d="100"/>
          <a:sy n="70" d="100"/>
        </p:scale>
        <p:origin x="1810" y="48"/>
      </p:cViewPr>
      <p:guideLst>
        <p:guide orient="horz" pos="2160"/>
        <p:guide pos="2880"/>
      </p:guideLst>
    </p:cSldViewPr>
  </p:slideViewPr>
  <p:notesTextViewPr>
    <p:cViewPr>
      <p:scale>
        <a:sx n="1" d="1"/>
        <a:sy n="1" d="1"/>
      </p:scale>
      <p:origin x="0" y="0"/>
    </p:cViewPr>
  </p:notesTextViewPr>
  <p:sorterViewPr>
    <p:cViewPr>
      <p:scale>
        <a:sx n="100" d="100"/>
        <a:sy n="100" d="100"/>
      </p:scale>
      <p:origin x="0" y="1584"/>
    </p:cViewPr>
  </p:sorterViewPr>
  <p:notesViewPr>
    <p:cSldViewPr>
      <p:cViewPr varScale="1">
        <p:scale>
          <a:sx n="67" d="100"/>
          <a:sy n="67" d="100"/>
        </p:scale>
        <p:origin x="3086"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lIns="91440" tIns="45720" rIns="91440" bIns="45720" rtlCol="0"/>
          <a:lstStyle>
            <a:lvl1pPr algn="r">
              <a:defRPr sz="1200"/>
            </a:lvl1pPr>
          </a:lstStyle>
          <a:p>
            <a:fld id="{CCF14E16-D55F-4449-9F1E-9CCC984982B8}" type="datetimeFigureOut">
              <a:rPr lang="en-US" smtClean="0"/>
              <a:t>2/25/2015</a:t>
            </a:fld>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1440" tIns="45720" rIns="91440" bIns="45720" rtlCol="0" anchor="b"/>
          <a:lstStyle>
            <a:lvl1pPr algn="r">
              <a:defRPr sz="1200"/>
            </a:lvl1pPr>
          </a:lstStyle>
          <a:p>
            <a:fld id="{3B777099-BD08-4DF9-A914-62B239CCDADF}" type="slidenum">
              <a:rPr lang="en-US" smtClean="0"/>
              <a:t>‹#›</a:t>
            </a:fld>
            <a:endParaRPr lang="en-US"/>
          </a:p>
        </p:txBody>
      </p:sp>
    </p:spTree>
    <p:extLst>
      <p:ext uri="{BB962C8B-B14F-4D97-AF65-F5344CB8AC3E}">
        <p14:creationId xmlns:p14="http://schemas.microsoft.com/office/powerpoint/2010/main" val="194954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E4EDE88A-11F4-444E-847F-1EABA2F5BAF6}" type="datetimeFigureOut">
              <a:rPr lang="en-US" smtClean="0"/>
              <a:t>2/25/2015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2C3C5CB3-FC08-4881-94D3-E634C94A073F}" type="slidenum">
              <a:rPr lang="en-US" smtClean="0"/>
              <a:t>‹#›</a:t>
            </a:fld>
            <a:endParaRPr lang="en-US"/>
          </a:p>
        </p:txBody>
      </p:sp>
    </p:spTree>
    <p:extLst>
      <p:ext uri="{BB962C8B-B14F-4D97-AF65-F5344CB8AC3E}">
        <p14:creationId xmlns:p14="http://schemas.microsoft.com/office/powerpoint/2010/main" val="266960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a:t>
            </a:fld>
            <a:endParaRPr lang="en-US"/>
          </a:p>
        </p:txBody>
      </p:sp>
    </p:spTree>
    <p:extLst>
      <p:ext uri="{BB962C8B-B14F-4D97-AF65-F5344CB8AC3E}">
        <p14:creationId xmlns:p14="http://schemas.microsoft.com/office/powerpoint/2010/main" val="393298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10</a:t>
            </a:fld>
            <a:endParaRPr lang="en-US"/>
          </a:p>
        </p:txBody>
      </p:sp>
    </p:spTree>
    <p:extLst>
      <p:ext uri="{BB962C8B-B14F-4D97-AF65-F5344CB8AC3E}">
        <p14:creationId xmlns:p14="http://schemas.microsoft.com/office/powerpoint/2010/main" val="59512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11</a:t>
            </a:fld>
            <a:endParaRPr lang="en-US"/>
          </a:p>
        </p:txBody>
      </p:sp>
    </p:spTree>
    <p:extLst>
      <p:ext uri="{BB962C8B-B14F-4D97-AF65-F5344CB8AC3E}">
        <p14:creationId xmlns:p14="http://schemas.microsoft.com/office/powerpoint/2010/main" val="73833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12</a:t>
            </a:fld>
            <a:endParaRPr lang="en-US"/>
          </a:p>
        </p:txBody>
      </p:sp>
    </p:spTree>
    <p:extLst>
      <p:ext uri="{BB962C8B-B14F-4D97-AF65-F5344CB8AC3E}">
        <p14:creationId xmlns:p14="http://schemas.microsoft.com/office/powerpoint/2010/main" val="219986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13</a:t>
            </a:fld>
            <a:endParaRPr lang="en-US"/>
          </a:p>
        </p:txBody>
      </p:sp>
    </p:spTree>
    <p:extLst>
      <p:ext uri="{BB962C8B-B14F-4D97-AF65-F5344CB8AC3E}">
        <p14:creationId xmlns:p14="http://schemas.microsoft.com/office/powerpoint/2010/main" val="398212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14</a:t>
            </a:fld>
            <a:endParaRPr lang="en-US"/>
          </a:p>
        </p:txBody>
      </p:sp>
    </p:spTree>
    <p:extLst>
      <p:ext uri="{BB962C8B-B14F-4D97-AF65-F5344CB8AC3E}">
        <p14:creationId xmlns:p14="http://schemas.microsoft.com/office/powerpoint/2010/main" val="391402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15</a:t>
            </a:fld>
            <a:endParaRPr lang="en-US"/>
          </a:p>
        </p:txBody>
      </p:sp>
    </p:spTree>
    <p:extLst>
      <p:ext uri="{BB962C8B-B14F-4D97-AF65-F5344CB8AC3E}">
        <p14:creationId xmlns:p14="http://schemas.microsoft.com/office/powerpoint/2010/main" val="145155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0781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34F7A-C339-46A5-BC64-5F2AB4D6393C}" type="slidenum">
              <a:rPr lang="en-US" altLang="en-US"/>
              <a:pPr/>
              <a:t>17</a:t>
            </a:fld>
            <a:endParaRPr lang="en-US" alt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9421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18</a:t>
            </a:fld>
            <a:endParaRPr lang="en-US"/>
          </a:p>
        </p:txBody>
      </p:sp>
    </p:spTree>
    <p:extLst>
      <p:ext uri="{BB962C8B-B14F-4D97-AF65-F5344CB8AC3E}">
        <p14:creationId xmlns:p14="http://schemas.microsoft.com/office/powerpoint/2010/main" val="200748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19</a:t>
            </a:fld>
            <a:endParaRPr lang="en-US"/>
          </a:p>
        </p:txBody>
      </p:sp>
    </p:spTree>
    <p:extLst>
      <p:ext uri="{BB962C8B-B14F-4D97-AF65-F5344CB8AC3E}">
        <p14:creationId xmlns:p14="http://schemas.microsoft.com/office/powerpoint/2010/main" val="369008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5583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20</a:t>
            </a:fld>
            <a:endParaRPr lang="en-US"/>
          </a:p>
        </p:txBody>
      </p:sp>
    </p:spTree>
    <p:extLst>
      <p:ext uri="{BB962C8B-B14F-4D97-AF65-F5344CB8AC3E}">
        <p14:creationId xmlns:p14="http://schemas.microsoft.com/office/powerpoint/2010/main" val="307162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21</a:t>
            </a:fld>
            <a:endParaRPr lang="en-US"/>
          </a:p>
        </p:txBody>
      </p:sp>
    </p:spTree>
    <p:extLst>
      <p:ext uri="{BB962C8B-B14F-4D97-AF65-F5344CB8AC3E}">
        <p14:creationId xmlns:p14="http://schemas.microsoft.com/office/powerpoint/2010/main" val="2255396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22</a:t>
            </a:fld>
            <a:endParaRPr lang="en-US"/>
          </a:p>
        </p:txBody>
      </p:sp>
    </p:spTree>
    <p:extLst>
      <p:ext uri="{BB962C8B-B14F-4D97-AF65-F5344CB8AC3E}">
        <p14:creationId xmlns:p14="http://schemas.microsoft.com/office/powerpoint/2010/main" val="2747161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23</a:t>
            </a:fld>
            <a:endParaRPr lang="en-US"/>
          </a:p>
        </p:txBody>
      </p:sp>
    </p:spTree>
    <p:extLst>
      <p:ext uri="{BB962C8B-B14F-4D97-AF65-F5344CB8AC3E}">
        <p14:creationId xmlns:p14="http://schemas.microsoft.com/office/powerpoint/2010/main" val="146619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24</a:t>
            </a:fld>
            <a:endParaRPr lang="en-US"/>
          </a:p>
        </p:txBody>
      </p:sp>
    </p:spTree>
    <p:extLst>
      <p:ext uri="{BB962C8B-B14F-4D97-AF65-F5344CB8AC3E}">
        <p14:creationId xmlns:p14="http://schemas.microsoft.com/office/powerpoint/2010/main" val="158148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25</a:t>
            </a:fld>
            <a:endParaRPr lang="en-US"/>
          </a:p>
        </p:txBody>
      </p:sp>
    </p:spTree>
    <p:extLst>
      <p:ext uri="{BB962C8B-B14F-4D97-AF65-F5344CB8AC3E}">
        <p14:creationId xmlns:p14="http://schemas.microsoft.com/office/powerpoint/2010/main" val="1452236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26</a:t>
            </a:fld>
            <a:endParaRPr lang="en-US"/>
          </a:p>
        </p:txBody>
      </p:sp>
    </p:spTree>
    <p:extLst>
      <p:ext uri="{BB962C8B-B14F-4D97-AF65-F5344CB8AC3E}">
        <p14:creationId xmlns:p14="http://schemas.microsoft.com/office/powerpoint/2010/main" val="3040637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27</a:t>
            </a:fld>
            <a:endParaRPr lang="en-US"/>
          </a:p>
        </p:txBody>
      </p:sp>
    </p:spTree>
    <p:extLst>
      <p:ext uri="{BB962C8B-B14F-4D97-AF65-F5344CB8AC3E}">
        <p14:creationId xmlns:p14="http://schemas.microsoft.com/office/powerpoint/2010/main" val="870706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28</a:t>
            </a:fld>
            <a:endParaRPr lang="en-US"/>
          </a:p>
        </p:txBody>
      </p:sp>
    </p:spTree>
    <p:extLst>
      <p:ext uri="{BB962C8B-B14F-4D97-AF65-F5344CB8AC3E}">
        <p14:creationId xmlns:p14="http://schemas.microsoft.com/office/powerpoint/2010/main" val="2354502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29</a:t>
            </a:fld>
            <a:endParaRPr lang="en-US"/>
          </a:p>
        </p:txBody>
      </p:sp>
    </p:spTree>
    <p:extLst>
      <p:ext uri="{BB962C8B-B14F-4D97-AF65-F5344CB8AC3E}">
        <p14:creationId xmlns:p14="http://schemas.microsoft.com/office/powerpoint/2010/main" val="365863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3</a:t>
            </a:fld>
            <a:endParaRPr lang="en-US"/>
          </a:p>
        </p:txBody>
      </p:sp>
    </p:spTree>
    <p:extLst>
      <p:ext uri="{BB962C8B-B14F-4D97-AF65-F5344CB8AC3E}">
        <p14:creationId xmlns:p14="http://schemas.microsoft.com/office/powerpoint/2010/main" val="3602855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30</a:t>
            </a:fld>
            <a:endParaRPr lang="en-US"/>
          </a:p>
        </p:txBody>
      </p:sp>
    </p:spTree>
    <p:extLst>
      <p:ext uri="{BB962C8B-B14F-4D97-AF65-F5344CB8AC3E}">
        <p14:creationId xmlns:p14="http://schemas.microsoft.com/office/powerpoint/2010/main" val="114943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31</a:t>
            </a:fld>
            <a:endParaRPr lang="en-US"/>
          </a:p>
        </p:txBody>
      </p:sp>
    </p:spTree>
    <p:extLst>
      <p:ext uri="{BB962C8B-B14F-4D97-AF65-F5344CB8AC3E}">
        <p14:creationId xmlns:p14="http://schemas.microsoft.com/office/powerpoint/2010/main" val="246073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32</a:t>
            </a:fld>
            <a:endParaRPr lang="en-US"/>
          </a:p>
        </p:txBody>
      </p:sp>
    </p:spTree>
    <p:extLst>
      <p:ext uri="{BB962C8B-B14F-4D97-AF65-F5344CB8AC3E}">
        <p14:creationId xmlns:p14="http://schemas.microsoft.com/office/powerpoint/2010/main" val="359400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33</a:t>
            </a:fld>
            <a:endParaRPr lang="en-US"/>
          </a:p>
        </p:txBody>
      </p:sp>
    </p:spTree>
    <p:extLst>
      <p:ext uri="{BB962C8B-B14F-4D97-AF65-F5344CB8AC3E}">
        <p14:creationId xmlns:p14="http://schemas.microsoft.com/office/powerpoint/2010/main" val="1515401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34</a:t>
            </a:fld>
            <a:endParaRPr lang="en-US"/>
          </a:p>
        </p:txBody>
      </p:sp>
    </p:spTree>
    <p:extLst>
      <p:ext uri="{BB962C8B-B14F-4D97-AF65-F5344CB8AC3E}">
        <p14:creationId xmlns:p14="http://schemas.microsoft.com/office/powerpoint/2010/main" val="313279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35</a:t>
            </a:fld>
            <a:endParaRPr lang="en-US"/>
          </a:p>
        </p:txBody>
      </p:sp>
    </p:spTree>
    <p:extLst>
      <p:ext uri="{BB962C8B-B14F-4D97-AF65-F5344CB8AC3E}">
        <p14:creationId xmlns:p14="http://schemas.microsoft.com/office/powerpoint/2010/main" val="3132797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CBEA4-4FD4-4E9A-904D-8B65BBCEC0C9}" type="slidenum">
              <a:rPr lang="en-US" altLang="en-US"/>
              <a:pPr/>
              <a:t>38</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50341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760E2-0F6B-48D9-8C20-46E3A37B59A8}" type="slidenum">
              <a:rPr lang="en-US" altLang="en-US"/>
              <a:pPr/>
              <a:t>39</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01249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CBEA4-4FD4-4E9A-904D-8B65BBCEC0C9}" type="slidenum">
              <a:rPr lang="en-US" altLang="en-US"/>
              <a:pPr/>
              <a:t>40</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2349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CBEA4-4FD4-4E9A-904D-8B65BBCEC0C9}" type="slidenum">
              <a:rPr lang="en-US" altLang="en-US"/>
              <a:pPr/>
              <a:t>41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7709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4</a:t>
            </a:fld>
            <a:endParaRPr lang="en-US"/>
          </a:p>
        </p:txBody>
      </p:sp>
    </p:spTree>
    <p:extLst>
      <p:ext uri="{BB962C8B-B14F-4D97-AF65-F5344CB8AC3E}">
        <p14:creationId xmlns:p14="http://schemas.microsoft.com/office/powerpoint/2010/main" val="4253978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37C4E-C584-4526-9600-D09899F4CB74}" type="slidenum">
              <a:rPr lang="en-US" altLang="en-US"/>
              <a:pPr/>
              <a:t>43</a:t>
            </a:fld>
            <a:endParaRPr lang="en-US" alt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9457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E8F54-E9A5-48D7-835D-4812A610327B}" type="slidenum">
              <a:rPr lang="en-US" altLang="en-US"/>
              <a:pPr/>
              <a:t>44</a:t>
            </a:fld>
            <a:endParaRPr lang="en-US" alt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1270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439D4-C971-47D8-9466-BFA430D02458}" type="slidenum">
              <a:rPr lang="en-US" altLang="en-US"/>
              <a:pPr/>
              <a:t>45</a:t>
            </a:fld>
            <a:endParaRPr lang="en-US" alt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748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293BE-3184-45FE-A761-B76DEC6B1EAF}" type="slidenum">
              <a:rPr lang="en-US" altLang="en-US"/>
              <a:pPr/>
              <a:t>46</a:t>
            </a:fld>
            <a:endParaRPr lang="en-US" alt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936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47</a:t>
            </a:fld>
            <a:endParaRPr lang="en-US"/>
          </a:p>
        </p:txBody>
      </p:sp>
    </p:spTree>
    <p:extLst>
      <p:ext uri="{BB962C8B-B14F-4D97-AF65-F5344CB8AC3E}">
        <p14:creationId xmlns:p14="http://schemas.microsoft.com/office/powerpoint/2010/main" val="3831477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48</a:t>
            </a:fld>
            <a:endParaRPr lang="en-US"/>
          </a:p>
        </p:txBody>
      </p:sp>
    </p:spTree>
    <p:extLst>
      <p:ext uri="{BB962C8B-B14F-4D97-AF65-F5344CB8AC3E}">
        <p14:creationId xmlns:p14="http://schemas.microsoft.com/office/powerpoint/2010/main" val="3831477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760E2-0F6B-48D9-8C20-46E3A37B59A8}" type="slidenum">
              <a:rPr lang="en-US" altLang="en-US"/>
              <a:pPr/>
              <a:t>49</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76356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147525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298739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5174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5</a:t>
            </a:fld>
            <a:endParaRPr lang="en-US"/>
          </a:p>
        </p:txBody>
      </p:sp>
    </p:spTree>
    <p:extLst>
      <p:ext uri="{BB962C8B-B14F-4D97-AF65-F5344CB8AC3E}">
        <p14:creationId xmlns:p14="http://schemas.microsoft.com/office/powerpoint/2010/main" val="1899183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465683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82500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57</a:t>
            </a:fld>
            <a:endParaRPr lang="en-US"/>
          </a:p>
        </p:txBody>
      </p:sp>
    </p:spTree>
    <p:extLst>
      <p:ext uri="{BB962C8B-B14F-4D97-AF65-F5344CB8AC3E}">
        <p14:creationId xmlns:p14="http://schemas.microsoft.com/office/powerpoint/2010/main" val="2759066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C5CB3-FC08-4881-94D3-E634C94A073F}" type="slidenum">
              <a:rPr lang="en-US" smtClean="0"/>
              <a:t>58</a:t>
            </a:fld>
            <a:endParaRPr lang="en-US"/>
          </a:p>
        </p:txBody>
      </p:sp>
    </p:spTree>
    <p:extLst>
      <p:ext uri="{BB962C8B-B14F-4D97-AF65-F5344CB8AC3E}">
        <p14:creationId xmlns:p14="http://schemas.microsoft.com/office/powerpoint/2010/main" val="2759066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4A10-7050-4168-B92C-178ACF8E601D}" type="slidenum">
              <a:rPr lang="en-US" altLang="en-US"/>
              <a:pPr/>
              <a:t>60</a:t>
            </a:fld>
            <a:endParaRPr lang="en-US" alt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2616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107CBFF-B465-4394-8267-CA04FA09C6C7}" type="slidenum">
              <a:rPr lang="en-US" altLang="en-US" smtClean="0"/>
              <a:pPr eaLnBrk="1" hangingPunct="1"/>
              <a:t>65</a:t>
            </a:fld>
            <a:endParaRPr lang="en-US" altLang="en-US" smtClean="0"/>
          </a:p>
        </p:txBody>
      </p:sp>
      <p:sp>
        <p:nvSpPr>
          <p:cNvPr id="165891" name="Rectangle 2"/>
          <p:cNvSpPr>
            <a:spLocks noGrp="1" noRot="1" noChangeAspect="1" noChangeArrowheads="1" noTextEdit="1"/>
          </p:cNvSpPr>
          <p:nvPr>
            <p:ph type="sldImg"/>
          </p:nvPr>
        </p:nvSpPr>
        <p:spPr>
          <a:xfrm>
            <a:off x="1196975" y="692150"/>
            <a:ext cx="4619625" cy="3463925"/>
          </a:xfrm>
          <a:ln/>
        </p:spPr>
      </p:sp>
      <p:sp>
        <p:nvSpPr>
          <p:cNvPr id="165892" name="Rectangle 3"/>
          <p:cNvSpPr>
            <a:spLocks noGrp="1" noChangeArrowheads="1"/>
          </p:cNvSpPr>
          <p:nvPr>
            <p:ph type="body" idx="1"/>
          </p:nvPr>
        </p:nvSpPr>
        <p:spPr>
          <a:xfrm>
            <a:off x="934720" y="4387136"/>
            <a:ext cx="514096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676325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78979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6</a:t>
            </a:fld>
            <a:endParaRPr lang="en-US"/>
          </a:p>
        </p:txBody>
      </p:sp>
    </p:spTree>
    <p:extLst>
      <p:ext uri="{BB962C8B-B14F-4D97-AF65-F5344CB8AC3E}">
        <p14:creationId xmlns:p14="http://schemas.microsoft.com/office/powerpoint/2010/main" val="290099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7</a:t>
            </a:fld>
            <a:endParaRPr lang="en-US"/>
          </a:p>
        </p:txBody>
      </p:sp>
    </p:spTree>
    <p:extLst>
      <p:ext uri="{BB962C8B-B14F-4D97-AF65-F5344CB8AC3E}">
        <p14:creationId xmlns:p14="http://schemas.microsoft.com/office/powerpoint/2010/main" val="192346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C5CB3-FC08-4881-94D3-E634C94A073F}" type="slidenum">
              <a:rPr lang="en-US" smtClean="0"/>
              <a:t>8</a:t>
            </a:fld>
            <a:endParaRPr lang="en-US"/>
          </a:p>
        </p:txBody>
      </p:sp>
    </p:spTree>
    <p:extLst>
      <p:ext uri="{BB962C8B-B14F-4D97-AF65-F5344CB8AC3E}">
        <p14:creationId xmlns:p14="http://schemas.microsoft.com/office/powerpoint/2010/main" val="251786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3414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752600" y="1828800"/>
            <a:ext cx="7315200" cy="1470025"/>
          </a:xfrm>
        </p:spPr>
        <p:txBody>
          <a:bodyPr/>
          <a:lstStyle>
            <a:lvl1pPr algn="ctr">
              <a:defRPr/>
            </a:lvl1pPr>
          </a:lstStyle>
          <a:p>
            <a:pPr lvl="0"/>
            <a:r>
              <a:rPr lang="en-US" noProof="0" smtClean="0"/>
              <a:t>Click to edit Master title style</a:t>
            </a:r>
          </a:p>
        </p:txBody>
      </p:sp>
      <p:sp>
        <p:nvSpPr>
          <p:cNvPr id="22531" name="Rectangle 3"/>
          <p:cNvSpPr>
            <a:spLocks noGrp="1" noChangeArrowheads="1"/>
          </p:cNvSpPr>
          <p:nvPr>
            <p:ph type="subTitle" idx="1"/>
          </p:nvPr>
        </p:nvSpPr>
        <p:spPr>
          <a:xfrm>
            <a:off x="2357438" y="3584575"/>
            <a:ext cx="6024562" cy="1752600"/>
          </a:xfrm>
        </p:spPr>
        <p:txBody>
          <a:bodyPr/>
          <a:lstStyle>
            <a:lvl1pPr marL="0" indent="0" algn="ct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2534" name="Rectangle 6"/>
          <p:cNvSpPr>
            <a:spLocks noGrp="1" noChangeArrowheads="1"/>
          </p:cNvSpPr>
          <p:nvPr>
            <p:ph type="sldNum" sz="quarter" idx="4"/>
          </p:nvPr>
        </p:nvSpPr>
        <p:spPr/>
        <p:txBody>
          <a:bodyPr/>
          <a:lstStyle>
            <a:lvl1pPr>
              <a:defRPr/>
            </a:lvl1pPr>
          </a:lstStyle>
          <a:p>
            <a:fld id="{FB593ED0-7621-40ED-B734-1152366556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08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840BE6-93EE-417E-AC52-5727C72C1A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12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74638"/>
            <a:ext cx="1752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66A881-58B4-4788-AD23-DAD1929FC9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16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7010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057400" y="1600200"/>
            <a:ext cx="70104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04CC003-52F3-44E1-AB44-FF7DCBF9CA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693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2667000" y="6245225"/>
            <a:ext cx="2133600" cy="476250"/>
          </a:xfrm>
        </p:spPr>
        <p:txBody>
          <a:bodyPr/>
          <a:lstStyle>
            <a:lvl1pPr>
              <a:defRPr/>
            </a:lvl1pPr>
          </a:lstStyle>
          <a:p>
            <a:fld id="{EB4AFB70-0308-40C1-B936-71F96A9DB266}" type="slidenum">
              <a:rPr lang="en-US" altLang="en-US"/>
              <a:pPr/>
              <a:t>‹#›</a:t>
            </a:fld>
            <a:endParaRPr lang="en-US" altLang="en-US"/>
          </a:p>
        </p:txBody>
      </p:sp>
    </p:spTree>
    <p:extLst>
      <p:ext uri="{BB962C8B-B14F-4D97-AF65-F5344CB8AC3E}">
        <p14:creationId xmlns:p14="http://schemas.microsoft.com/office/powerpoint/2010/main" val="220727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263EA1-EE00-4AE7-B76F-2E2953583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658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947FC2-C085-4686-B93E-6D2FCD4C8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04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448618-8977-4A9E-8D92-3E91B36CDA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651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27322B-C229-4EBD-A5EC-8B9547BD8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17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E21C9C-8623-4AD6-BC11-187E4E04C3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80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0A2DB15-206B-4990-A9AD-7C33324F0D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63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B9ECE7-6FB4-4DE9-AFDA-43B948281B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315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4F46C4-0F88-443A-8348-45DB2917EE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00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74638"/>
            <a:ext cx="701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1600200"/>
            <a:ext cx="7010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A91A54-26C8-418D-AA1B-1A83A9B7A44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77131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www.actpoint.com/m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hyperlink" Target="http://www.inghamisd.org/academic-services/mtss/personalcurriculum/" TargetMode="External"/><Relationship Id="rId5" Type="http://schemas.openxmlformats.org/officeDocument/2006/relationships/hyperlink" Target="http://www.resa.net/specialeducation/transitionplanning/studentexit/" TargetMode="Externa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91" y="152400"/>
            <a:ext cx="5260975"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084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17664" y="1752600"/>
            <a:ext cx="5145336" cy="4154984"/>
          </a:xfrm>
          <a:prstGeom prst="rect">
            <a:avLst/>
          </a:prstGeom>
          <a:solidFill>
            <a:schemeClr val="accent6">
              <a:lumMod val="40000"/>
              <a:lumOff val="60000"/>
            </a:schemeClr>
          </a:solidFill>
        </p:spPr>
        <p:txBody>
          <a:bodyPr wrap="square">
            <a:spAutoFit/>
          </a:bodyPr>
          <a:lstStyle/>
          <a:p>
            <a:r>
              <a:rPr lang="en-US" sz="2400" b="1" dirty="0" smtClean="0">
                <a:solidFill>
                  <a:srgbClr val="C00000"/>
                </a:solidFill>
              </a:rPr>
              <a:t>Consider …..</a:t>
            </a:r>
          </a:p>
          <a:p>
            <a:endParaRPr lang="en-US" sz="2400" b="1" dirty="0" smtClean="0">
              <a:solidFill>
                <a:srgbClr val="FF0000"/>
              </a:solidFill>
            </a:endParaRPr>
          </a:p>
          <a:p>
            <a:r>
              <a:rPr lang="en-US" sz="2400" dirty="0" smtClean="0">
                <a:solidFill>
                  <a:schemeClr val="accent2">
                    <a:lumMod val="50000"/>
                  </a:schemeClr>
                </a:solidFill>
              </a:rPr>
              <a:t>What </a:t>
            </a:r>
            <a:r>
              <a:rPr lang="en-US" sz="2400" dirty="0">
                <a:solidFill>
                  <a:schemeClr val="accent2">
                    <a:lumMod val="50000"/>
                  </a:schemeClr>
                </a:solidFill>
              </a:rPr>
              <a:t>instructional </a:t>
            </a:r>
            <a:r>
              <a:rPr lang="en-US" sz="2400" dirty="0" smtClean="0">
                <a:solidFill>
                  <a:srgbClr val="C00000"/>
                </a:solidFill>
              </a:rPr>
              <a:t>strategies</a:t>
            </a:r>
            <a:r>
              <a:rPr lang="en-US" sz="2400" dirty="0" smtClean="0">
                <a:solidFill>
                  <a:schemeClr val="accent2">
                    <a:lumMod val="50000"/>
                  </a:schemeClr>
                </a:solidFill>
              </a:rPr>
              <a:t> have been used student?</a:t>
            </a:r>
          </a:p>
          <a:p>
            <a:endParaRPr lang="en-US" sz="2400" dirty="0">
              <a:solidFill>
                <a:schemeClr val="accent2">
                  <a:lumMod val="50000"/>
                </a:schemeClr>
              </a:solidFill>
            </a:endParaRPr>
          </a:p>
          <a:p>
            <a:r>
              <a:rPr lang="en-US" sz="2400" dirty="0" smtClean="0">
                <a:solidFill>
                  <a:schemeClr val="accent2">
                    <a:lumMod val="50000"/>
                  </a:schemeClr>
                </a:solidFill>
              </a:rPr>
              <a:t>What type of </a:t>
            </a:r>
            <a:r>
              <a:rPr lang="en-US" sz="2400" dirty="0" smtClean="0">
                <a:solidFill>
                  <a:srgbClr val="C00000"/>
                </a:solidFill>
              </a:rPr>
              <a:t>accommodations and supports</a:t>
            </a:r>
            <a:r>
              <a:rPr lang="en-US" sz="2400" dirty="0" smtClean="0">
                <a:solidFill>
                  <a:schemeClr val="accent2">
                    <a:lumMod val="50000"/>
                  </a:schemeClr>
                </a:solidFill>
              </a:rPr>
              <a:t> are in place?</a:t>
            </a:r>
            <a:endParaRPr lang="en-US" sz="2400" dirty="0">
              <a:solidFill>
                <a:schemeClr val="accent2">
                  <a:lumMod val="50000"/>
                </a:schemeClr>
              </a:solidFill>
            </a:endParaRPr>
          </a:p>
          <a:p>
            <a:endParaRPr lang="en-US" sz="2400" dirty="0">
              <a:solidFill>
                <a:schemeClr val="accent2">
                  <a:lumMod val="50000"/>
                </a:schemeClr>
              </a:solidFill>
            </a:endParaRPr>
          </a:p>
          <a:p>
            <a:r>
              <a:rPr lang="en-US" sz="2400" dirty="0">
                <a:solidFill>
                  <a:schemeClr val="accent2">
                    <a:lumMod val="50000"/>
                  </a:schemeClr>
                </a:solidFill>
              </a:rPr>
              <a:t>What </a:t>
            </a:r>
            <a:r>
              <a:rPr lang="en-US" sz="2400" dirty="0">
                <a:solidFill>
                  <a:srgbClr val="C00000"/>
                </a:solidFill>
              </a:rPr>
              <a:t>interventions</a:t>
            </a:r>
            <a:r>
              <a:rPr lang="en-US" sz="2400" dirty="0">
                <a:solidFill>
                  <a:schemeClr val="accent2">
                    <a:lumMod val="50000"/>
                  </a:schemeClr>
                </a:solidFill>
              </a:rPr>
              <a:t> </a:t>
            </a:r>
            <a:r>
              <a:rPr lang="en-US" sz="2400" dirty="0" smtClean="0">
                <a:solidFill>
                  <a:schemeClr val="accent2">
                    <a:lumMod val="50000"/>
                  </a:schemeClr>
                </a:solidFill>
              </a:rPr>
              <a:t>have </a:t>
            </a:r>
            <a:r>
              <a:rPr lang="en-US" sz="2400" dirty="0">
                <a:solidFill>
                  <a:schemeClr val="accent2">
                    <a:lumMod val="50000"/>
                  </a:schemeClr>
                </a:solidFill>
              </a:rPr>
              <a:t>been implemented </a:t>
            </a:r>
            <a:r>
              <a:rPr lang="en-US" sz="2400" dirty="0" smtClean="0">
                <a:solidFill>
                  <a:schemeClr val="accent2">
                    <a:lumMod val="50000"/>
                  </a:schemeClr>
                </a:solidFill>
              </a:rPr>
              <a:t>with </a:t>
            </a:r>
            <a:r>
              <a:rPr lang="en-US" sz="2400" dirty="0">
                <a:solidFill>
                  <a:schemeClr val="accent2">
                    <a:lumMod val="50000"/>
                  </a:schemeClr>
                </a:solidFill>
              </a:rPr>
              <a:t>the student?</a:t>
            </a:r>
          </a:p>
          <a:p>
            <a:endParaRPr lang="en-US" sz="2400" b="0" dirty="0">
              <a:solidFill>
                <a:schemeClr val="accent2">
                  <a:lumMod val="50000"/>
                </a:schemeClr>
              </a:solidFill>
              <a:effectLst/>
            </a:endParaRPr>
          </a:p>
        </p:txBody>
      </p:sp>
      <p:sp>
        <p:nvSpPr>
          <p:cNvPr id="8" name="TextBox 7"/>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Prior to considering a PC</a:t>
            </a:r>
            <a:endParaRPr lang="en-US" b="1" i="1" dirty="0">
              <a:solidFill>
                <a:schemeClr val="accent2">
                  <a:lumMod val="50000"/>
                </a:schemeClr>
              </a:solidFill>
            </a:endParaRPr>
          </a:p>
        </p:txBody>
      </p:sp>
    </p:spTree>
    <p:extLst>
      <p:ext uri="{BB962C8B-B14F-4D97-AF65-F5344CB8AC3E}">
        <p14:creationId xmlns:p14="http://schemas.microsoft.com/office/powerpoint/2010/main" val="151297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848350" y="2590800"/>
            <a:ext cx="3008313" cy="1447800"/>
          </a:xfrm>
        </p:spPr>
        <p:txBody>
          <a:bodyPr/>
          <a:lstStyle/>
          <a:p>
            <a:pPr algn="ctr"/>
            <a:r>
              <a:rPr lang="en-US" sz="4000" b="1" u="sng" dirty="0" smtClean="0">
                <a:solidFill>
                  <a:schemeClr val="accent2">
                    <a:lumMod val="50000"/>
                  </a:schemeClr>
                </a:solidFill>
              </a:rPr>
              <a:t>Step 1</a:t>
            </a:r>
            <a:r>
              <a:rPr lang="en-US" sz="4000" dirty="0" smtClean="0">
                <a:solidFill>
                  <a:schemeClr val="accent2">
                    <a:lumMod val="50000"/>
                  </a:schemeClr>
                </a:solidFill>
              </a:rPr>
              <a:t> Request</a:t>
            </a:r>
            <a:endParaRPr lang="en-US" sz="4000" dirty="0">
              <a:solidFill>
                <a:schemeClr val="accent2">
                  <a:lumMod val="50000"/>
                </a:schemeClr>
              </a:solidFill>
            </a:endParaRPr>
          </a:p>
        </p:txBody>
      </p:sp>
      <p:pic>
        <p:nvPicPr>
          <p:cNvPr id="205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4600" y="1981200"/>
            <a:ext cx="333375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596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04800"/>
            <a:ext cx="4036481" cy="6553199"/>
            <a:chOff x="-12771" y="399053"/>
            <a:chExt cx="3761364" cy="4720127"/>
          </a:xfrm>
        </p:grpSpPr>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71" y="399053"/>
              <a:ext cx="3761364" cy="2824420"/>
            </a:xfrm>
            <a:prstGeom prst="rect">
              <a:avLst/>
            </a:prstGeom>
            <a:noFill/>
            <a:ln>
              <a:noFill/>
            </a:ln>
            <a:effectLst>
              <a:outerShdw dist="35921" dir="2700000" algn="ctr" rotWithShape="0">
                <a:schemeClr val="bg1">
                  <a:alpha val="0"/>
                </a:scheme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11" y="2421938"/>
              <a:ext cx="3581400" cy="2697242"/>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2590800" y="1524000"/>
            <a:ext cx="6400799" cy="4585871"/>
          </a:xfrm>
          <a:prstGeom prst="rect">
            <a:avLst/>
          </a:prstGeom>
          <a:solidFill>
            <a:schemeClr val="accent6">
              <a:lumMod val="40000"/>
              <a:lumOff val="60000"/>
            </a:schemeClr>
          </a:solidFill>
        </p:spPr>
        <p:txBody>
          <a:bodyPr wrap="square">
            <a:spAutoFit/>
          </a:bodyPr>
          <a:lstStyle/>
          <a:p>
            <a:r>
              <a:rPr lang="en-US" sz="2300" dirty="0">
                <a:solidFill>
                  <a:schemeClr val="accent2">
                    <a:lumMod val="50000"/>
                  </a:schemeClr>
                </a:solidFill>
              </a:rPr>
              <a:t>A personal curriculum may be requested by</a:t>
            </a:r>
            <a:r>
              <a:rPr lang="en-US" sz="2300" dirty="0" smtClean="0">
                <a:solidFill>
                  <a:schemeClr val="accent2">
                    <a:lumMod val="50000"/>
                  </a:schemeClr>
                </a:solidFill>
              </a:rPr>
              <a:t>:</a:t>
            </a:r>
          </a:p>
          <a:p>
            <a:endParaRPr lang="en-US" sz="2300" dirty="0">
              <a:solidFill>
                <a:schemeClr val="accent2">
                  <a:lumMod val="50000"/>
                </a:schemeClr>
              </a:solidFill>
            </a:endParaRPr>
          </a:p>
          <a:p>
            <a:pPr marL="342900" indent="-342900">
              <a:buFont typeface="Arial" panose="020B0604020202020204" pitchFamily="34" charset="0"/>
              <a:buChar char="•"/>
            </a:pPr>
            <a:r>
              <a:rPr lang="en-US" sz="2300" dirty="0">
                <a:solidFill>
                  <a:schemeClr val="accent2">
                    <a:lumMod val="50000"/>
                  </a:schemeClr>
                </a:solidFill>
              </a:rPr>
              <a:t>The </a:t>
            </a:r>
            <a:r>
              <a:rPr lang="en-US" sz="2300" b="1" dirty="0">
                <a:solidFill>
                  <a:srgbClr val="C00000"/>
                </a:solidFill>
              </a:rPr>
              <a:t>parent or legal guardian</a:t>
            </a:r>
            <a:r>
              <a:rPr lang="en-US" sz="2300" dirty="0">
                <a:solidFill>
                  <a:srgbClr val="C00000"/>
                </a:solidFill>
              </a:rPr>
              <a:t> </a:t>
            </a:r>
            <a:r>
              <a:rPr lang="en-US" sz="2300" dirty="0">
                <a:solidFill>
                  <a:schemeClr val="accent2">
                    <a:lumMod val="50000"/>
                  </a:schemeClr>
                </a:solidFill>
              </a:rPr>
              <a:t>of a student </a:t>
            </a:r>
            <a:r>
              <a:rPr lang="en-US" sz="1200" dirty="0">
                <a:solidFill>
                  <a:schemeClr val="accent2">
                    <a:lumMod val="50000"/>
                  </a:schemeClr>
                </a:solidFill>
              </a:rPr>
              <a:t>(380.1278b(5))</a:t>
            </a:r>
          </a:p>
          <a:p>
            <a:pPr marL="342900" indent="-342900">
              <a:buFont typeface="Arial" panose="020B0604020202020204" pitchFamily="34" charset="0"/>
              <a:buChar char="•"/>
            </a:pPr>
            <a:r>
              <a:rPr lang="en-US" sz="2300" dirty="0">
                <a:solidFill>
                  <a:schemeClr val="accent2">
                    <a:lumMod val="50000"/>
                  </a:schemeClr>
                </a:solidFill>
              </a:rPr>
              <a:t>A </a:t>
            </a:r>
            <a:r>
              <a:rPr lang="en-US" sz="2300" b="1" dirty="0">
                <a:solidFill>
                  <a:srgbClr val="C00000"/>
                </a:solidFill>
              </a:rPr>
              <a:t>student</a:t>
            </a:r>
            <a:r>
              <a:rPr lang="en-US" sz="2300" dirty="0">
                <a:solidFill>
                  <a:schemeClr val="accent2">
                    <a:lumMod val="50000"/>
                  </a:schemeClr>
                </a:solidFill>
              </a:rPr>
              <a:t> who “is at least age 18 or is an emancipated minor” </a:t>
            </a:r>
            <a:r>
              <a:rPr lang="en-US" sz="1200" dirty="0">
                <a:solidFill>
                  <a:schemeClr val="accent2">
                    <a:lumMod val="50000"/>
                  </a:schemeClr>
                </a:solidFill>
              </a:rPr>
              <a:t>(380.1278b(5)(m))</a:t>
            </a:r>
          </a:p>
          <a:p>
            <a:pPr marL="342900" indent="-342900">
              <a:buFont typeface="Arial" panose="020B0604020202020204" pitchFamily="34" charset="0"/>
              <a:buChar char="•"/>
            </a:pPr>
            <a:r>
              <a:rPr lang="en-US" sz="2300" b="1" dirty="0">
                <a:solidFill>
                  <a:srgbClr val="C00000"/>
                </a:solidFill>
              </a:rPr>
              <a:t>School personnel</a:t>
            </a:r>
            <a:r>
              <a:rPr lang="en-US" sz="2300" dirty="0">
                <a:solidFill>
                  <a:schemeClr val="accent2">
                    <a:lumMod val="50000"/>
                  </a:schemeClr>
                </a:solidFill>
              </a:rPr>
              <a:t>, based on the “general powers” provision of the Revised School Code </a:t>
            </a:r>
            <a:r>
              <a:rPr lang="en-US" sz="1200" dirty="0">
                <a:solidFill>
                  <a:schemeClr val="accent2">
                    <a:lumMod val="50000"/>
                  </a:schemeClr>
                </a:solidFill>
              </a:rPr>
              <a:t>(380.11a</a:t>
            </a:r>
            <a:r>
              <a:rPr lang="en-US" sz="1200" dirty="0" smtClean="0">
                <a:solidFill>
                  <a:schemeClr val="accent2">
                    <a:lumMod val="50000"/>
                  </a:schemeClr>
                </a:solidFill>
              </a:rPr>
              <a:t>)</a:t>
            </a:r>
          </a:p>
          <a:p>
            <a:pPr marL="628650" lvl="1" indent="-171450">
              <a:buFont typeface="Arial" panose="020B0604020202020204" pitchFamily="34" charset="0"/>
              <a:buChar char="•"/>
            </a:pPr>
            <a:r>
              <a:rPr lang="en-US" sz="2000" dirty="0" smtClean="0">
                <a:solidFill>
                  <a:schemeClr val="accent2">
                    <a:lumMod val="50000"/>
                  </a:schemeClr>
                </a:solidFill>
              </a:rPr>
              <a:t>Current teacher or teacher with expertise/relevant knowledge</a:t>
            </a:r>
          </a:p>
          <a:p>
            <a:pPr marL="628650" lvl="1" indent="-171450">
              <a:buFont typeface="Arial" panose="020B0604020202020204" pitchFamily="34" charset="0"/>
              <a:buChar char="•"/>
            </a:pPr>
            <a:r>
              <a:rPr lang="en-US" sz="2000" dirty="0" smtClean="0">
                <a:solidFill>
                  <a:schemeClr val="accent2">
                    <a:lumMod val="50000"/>
                  </a:schemeClr>
                </a:solidFill>
              </a:rPr>
              <a:t>Student’s counselor or acting counselor</a:t>
            </a:r>
          </a:p>
          <a:p>
            <a:pPr marL="628650" lvl="1" indent="-171450">
              <a:buFont typeface="Arial" panose="020B0604020202020204" pitchFamily="34" charset="0"/>
              <a:buChar char="•"/>
            </a:pPr>
            <a:endParaRPr lang="en-US" sz="1200" dirty="0" smtClean="0">
              <a:solidFill>
                <a:schemeClr val="accent2">
                  <a:lumMod val="50000"/>
                </a:schemeClr>
              </a:solidFill>
            </a:endParaRPr>
          </a:p>
          <a:p>
            <a:pPr marL="628650" lvl="1" indent="-171450">
              <a:buFont typeface="Arial" panose="020B0604020202020204" pitchFamily="34" charset="0"/>
              <a:buChar char="•"/>
            </a:pPr>
            <a:endParaRPr lang="en-US" sz="1200" dirty="0">
              <a:solidFill>
                <a:schemeClr val="accent2">
                  <a:lumMod val="50000"/>
                </a:schemeClr>
              </a:solidFill>
            </a:endParaRPr>
          </a:p>
          <a:p>
            <a:pPr algn="r"/>
            <a:r>
              <a:rPr lang="en-US" sz="1200" b="1" dirty="0" smtClean="0">
                <a:solidFill>
                  <a:schemeClr val="accent2">
                    <a:lumMod val="50000"/>
                  </a:schemeClr>
                </a:solidFill>
                <a:effectLst/>
              </a:rPr>
              <a:t>MDE PC Guide</a:t>
            </a:r>
            <a:endParaRPr lang="en-US" sz="1200" b="1" dirty="0">
              <a:solidFill>
                <a:schemeClr val="accent2">
                  <a:lumMod val="50000"/>
                </a:schemeClr>
              </a:solidFill>
              <a:effectLst/>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Who can request a Personal Curriculum?</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8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602375" y="1524000"/>
            <a:ext cx="6172200" cy="4267200"/>
          </a:xfrm>
          <a:solidFill>
            <a:schemeClr val="accent6">
              <a:lumMod val="40000"/>
              <a:lumOff val="60000"/>
            </a:schemeClr>
          </a:solidFill>
        </p:spPr>
        <p:txBody>
          <a:bodyPr/>
          <a:lstStyle/>
          <a:p>
            <a:pPr marL="342900" indent="-342900">
              <a:buFont typeface="Arial" panose="020B0604020202020204" pitchFamily="34" charset="0"/>
              <a:buChar char="•"/>
            </a:pPr>
            <a:r>
              <a:rPr lang="en-US" sz="2400" dirty="0" smtClean="0">
                <a:solidFill>
                  <a:schemeClr val="accent2">
                    <a:lumMod val="50000"/>
                  </a:schemeClr>
                </a:solidFill>
              </a:rPr>
              <a:t>Requests for student without an IEP – after 9</a:t>
            </a:r>
            <a:r>
              <a:rPr lang="en-US" sz="2400" baseline="30000" dirty="0" smtClean="0">
                <a:solidFill>
                  <a:schemeClr val="accent2">
                    <a:lumMod val="50000"/>
                  </a:schemeClr>
                </a:solidFill>
              </a:rPr>
              <a:t>th</a:t>
            </a:r>
            <a:r>
              <a:rPr lang="en-US" sz="2400" dirty="0" smtClean="0">
                <a:solidFill>
                  <a:schemeClr val="accent2">
                    <a:lumMod val="50000"/>
                  </a:schemeClr>
                </a:solidFill>
              </a:rPr>
              <a:t> grade. </a:t>
            </a:r>
          </a:p>
          <a:p>
            <a:pPr marL="342900" indent="-342900">
              <a:buFont typeface="Arial" panose="020B0604020202020204" pitchFamily="34" charset="0"/>
              <a:buChar char="•"/>
            </a:pPr>
            <a:r>
              <a:rPr lang="en-US" sz="2400" dirty="0" smtClean="0">
                <a:solidFill>
                  <a:schemeClr val="accent2">
                    <a:lumMod val="50000"/>
                  </a:schemeClr>
                </a:solidFill>
              </a:rPr>
              <a:t>“</a:t>
            </a:r>
            <a:r>
              <a:rPr lang="en-US" sz="2400" dirty="0">
                <a:solidFill>
                  <a:schemeClr val="accent2">
                    <a:lumMod val="50000"/>
                  </a:schemeClr>
                </a:solidFill>
              </a:rPr>
              <a:t>Parents of students with an IEP can begin to </a:t>
            </a:r>
            <a:r>
              <a:rPr lang="en-US" sz="2400" dirty="0" smtClean="0">
                <a:solidFill>
                  <a:schemeClr val="accent2">
                    <a:lumMod val="50000"/>
                  </a:schemeClr>
                </a:solidFill>
              </a:rPr>
              <a:t>explore the </a:t>
            </a:r>
            <a:r>
              <a:rPr lang="en-US" sz="2400" dirty="0">
                <a:solidFill>
                  <a:schemeClr val="accent2">
                    <a:lumMod val="50000"/>
                  </a:schemeClr>
                </a:solidFill>
              </a:rPr>
              <a:t>PC option as early as the </a:t>
            </a:r>
            <a:r>
              <a:rPr lang="en-US" sz="2400" dirty="0" smtClean="0">
                <a:solidFill>
                  <a:schemeClr val="accent2">
                    <a:lumMod val="50000"/>
                  </a:schemeClr>
                </a:solidFill>
              </a:rPr>
              <a:t>7</a:t>
            </a:r>
            <a:r>
              <a:rPr lang="en-US" sz="2400" baseline="30000" dirty="0" smtClean="0">
                <a:solidFill>
                  <a:schemeClr val="accent2">
                    <a:lumMod val="50000"/>
                  </a:schemeClr>
                </a:solidFill>
              </a:rPr>
              <a:t>th</a:t>
            </a:r>
            <a:r>
              <a:rPr lang="en-US" sz="2400" dirty="0">
                <a:solidFill>
                  <a:schemeClr val="accent2">
                    <a:lumMod val="50000"/>
                  </a:schemeClr>
                </a:solidFill>
              </a:rPr>
              <a:t> </a:t>
            </a:r>
            <a:r>
              <a:rPr lang="en-US" sz="2400" dirty="0" smtClean="0">
                <a:solidFill>
                  <a:schemeClr val="accent2">
                    <a:lumMod val="50000"/>
                  </a:schemeClr>
                </a:solidFill>
              </a:rPr>
              <a:t>or 8</a:t>
            </a:r>
            <a:r>
              <a:rPr lang="en-US" sz="2400" baseline="30000" dirty="0" smtClean="0">
                <a:solidFill>
                  <a:schemeClr val="accent2">
                    <a:lumMod val="50000"/>
                  </a:schemeClr>
                </a:solidFill>
              </a:rPr>
              <a:t>th</a:t>
            </a:r>
            <a:r>
              <a:rPr lang="en-US" sz="2400" dirty="0" smtClean="0">
                <a:solidFill>
                  <a:schemeClr val="accent2">
                    <a:lumMod val="50000"/>
                  </a:schemeClr>
                </a:solidFill>
              </a:rPr>
              <a:t> grade </a:t>
            </a:r>
            <a:r>
              <a:rPr lang="en-US" sz="2400" dirty="0">
                <a:solidFill>
                  <a:schemeClr val="accent2">
                    <a:lumMod val="50000"/>
                  </a:schemeClr>
                </a:solidFill>
              </a:rPr>
              <a:t>when </a:t>
            </a:r>
            <a:r>
              <a:rPr lang="en-US" sz="2400" dirty="0" smtClean="0">
                <a:solidFill>
                  <a:schemeClr val="accent2">
                    <a:lumMod val="50000"/>
                  </a:schemeClr>
                </a:solidFill>
              </a:rPr>
              <a:t>the EDP </a:t>
            </a:r>
            <a:r>
              <a:rPr lang="en-US" sz="2400" dirty="0">
                <a:solidFill>
                  <a:schemeClr val="accent2">
                    <a:lumMod val="50000"/>
                  </a:schemeClr>
                </a:solidFill>
              </a:rPr>
              <a:t>is </a:t>
            </a:r>
            <a:r>
              <a:rPr lang="en-US" sz="2400" dirty="0" smtClean="0">
                <a:solidFill>
                  <a:schemeClr val="accent2">
                    <a:lumMod val="50000"/>
                  </a:schemeClr>
                </a:solidFill>
              </a:rPr>
              <a:t>being developed</a:t>
            </a:r>
            <a:r>
              <a:rPr lang="en-US" sz="2400" dirty="0">
                <a:solidFill>
                  <a:schemeClr val="accent2">
                    <a:lumMod val="50000"/>
                  </a:schemeClr>
                </a:solidFill>
              </a:rPr>
              <a:t>. </a:t>
            </a:r>
            <a:endParaRPr lang="en-US" sz="2400" dirty="0" smtClean="0">
              <a:solidFill>
                <a:schemeClr val="accent2">
                  <a:lumMod val="50000"/>
                </a:schemeClr>
              </a:solidFill>
            </a:endParaRPr>
          </a:p>
          <a:p>
            <a:pPr marL="342900" indent="-342900">
              <a:buFont typeface="Arial" panose="020B0604020202020204" pitchFamily="34" charset="0"/>
              <a:buChar char="•"/>
            </a:pPr>
            <a:r>
              <a:rPr lang="en-US" sz="2400" dirty="0" smtClean="0">
                <a:solidFill>
                  <a:schemeClr val="accent2">
                    <a:lumMod val="50000"/>
                  </a:schemeClr>
                </a:solidFill>
              </a:rPr>
              <a:t>If </a:t>
            </a:r>
            <a:r>
              <a:rPr lang="en-US" sz="2400" dirty="0">
                <a:solidFill>
                  <a:schemeClr val="accent2">
                    <a:lumMod val="50000"/>
                  </a:schemeClr>
                </a:solidFill>
              </a:rPr>
              <a:t>granted, the PC goes </a:t>
            </a:r>
            <a:r>
              <a:rPr lang="en-US" sz="2400" dirty="0" smtClean="0">
                <a:solidFill>
                  <a:schemeClr val="accent2">
                    <a:lumMod val="50000"/>
                  </a:schemeClr>
                </a:solidFill>
              </a:rPr>
              <a:t>into effect </a:t>
            </a:r>
            <a:r>
              <a:rPr lang="en-US" sz="2400" dirty="0">
                <a:solidFill>
                  <a:schemeClr val="accent2">
                    <a:lumMod val="50000"/>
                  </a:schemeClr>
                </a:solidFill>
              </a:rPr>
              <a:t>when the student enters high school. Parents </a:t>
            </a:r>
            <a:r>
              <a:rPr lang="en-US" sz="2400" dirty="0" smtClean="0">
                <a:solidFill>
                  <a:schemeClr val="accent2">
                    <a:lumMod val="50000"/>
                  </a:schemeClr>
                </a:solidFill>
              </a:rPr>
              <a:t>of students </a:t>
            </a:r>
            <a:r>
              <a:rPr lang="en-US" sz="2400" dirty="0">
                <a:solidFill>
                  <a:schemeClr val="accent2">
                    <a:lumMod val="50000"/>
                  </a:schemeClr>
                </a:solidFill>
              </a:rPr>
              <a:t>with an IEP may also request a PC at any </a:t>
            </a:r>
            <a:r>
              <a:rPr lang="en-US" sz="2400" dirty="0" smtClean="0">
                <a:solidFill>
                  <a:schemeClr val="accent2">
                    <a:lumMod val="50000"/>
                  </a:schemeClr>
                </a:solidFill>
              </a:rPr>
              <a:t>point during </a:t>
            </a:r>
            <a:r>
              <a:rPr lang="en-US" sz="2400" dirty="0">
                <a:solidFill>
                  <a:schemeClr val="accent2">
                    <a:lumMod val="50000"/>
                  </a:schemeClr>
                </a:solidFill>
              </a:rPr>
              <a:t>the student’s high school career</a:t>
            </a:r>
            <a:r>
              <a:rPr lang="en-US" sz="2400" dirty="0" smtClean="0">
                <a:solidFill>
                  <a:schemeClr val="accent2">
                    <a:lumMod val="50000"/>
                  </a:schemeClr>
                </a:solidFill>
              </a:rPr>
              <a:t>.”</a:t>
            </a:r>
            <a:endParaRPr lang="en-US" sz="2400" dirty="0">
              <a:solidFill>
                <a:schemeClr val="accent2">
                  <a:lumMod val="50000"/>
                </a:schemeClr>
              </a:solidFill>
            </a:endParaRPr>
          </a:p>
          <a:p>
            <a:pPr algn="r"/>
            <a:r>
              <a:rPr lang="en-US" sz="1100" dirty="0">
                <a:solidFill>
                  <a:schemeClr val="accent2">
                    <a:lumMod val="50000"/>
                  </a:schemeClr>
                </a:solidFill>
              </a:rPr>
              <a:t>MDE: A Parents Guide to Curriculum: Focus on </a:t>
            </a:r>
          </a:p>
          <a:p>
            <a:pPr algn="r"/>
            <a:r>
              <a:rPr lang="en-US" sz="1100" dirty="0">
                <a:solidFill>
                  <a:schemeClr val="accent2">
                    <a:lumMod val="50000"/>
                  </a:schemeClr>
                </a:solidFill>
              </a:rPr>
              <a:t>Students With An IEP</a:t>
            </a: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Parent Requests</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3693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590800" y="1143000"/>
            <a:ext cx="6172200" cy="5334000"/>
          </a:xfrm>
          <a:solidFill>
            <a:schemeClr val="accent6">
              <a:lumMod val="40000"/>
              <a:lumOff val="60000"/>
            </a:schemeClr>
          </a:solidFill>
        </p:spPr>
        <p:txBody>
          <a:bodyPr/>
          <a:lstStyle/>
          <a:p>
            <a:pPr marL="342900" indent="-342900">
              <a:buFont typeface="Arial" panose="020B0604020202020204" pitchFamily="34" charset="0"/>
              <a:buChar char="•"/>
            </a:pPr>
            <a:r>
              <a:rPr lang="en-US" sz="2400" dirty="0" smtClean="0">
                <a:solidFill>
                  <a:schemeClr val="accent2">
                    <a:lumMod val="50000"/>
                  </a:schemeClr>
                </a:solidFill>
              </a:rPr>
              <a:t>“If requested by the allowable parties, a PC must be developed”</a:t>
            </a:r>
          </a:p>
          <a:p>
            <a:pPr marL="342900" indent="-342900">
              <a:buFont typeface="Arial" panose="020B0604020202020204" pitchFamily="34" charset="0"/>
              <a:buChar char="•"/>
            </a:pPr>
            <a:r>
              <a:rPr lang="en-US" sz="2400" dirty="0" smtClean="0">
                <a:solidFill>
                  <a:schemeClr val="accent2">
                    <a:lumMod val="50000"/>
                  </a:schemeClr>
                </a:solidFill>
              </a:rPr>
              <a:t>Does not mean the PC has to be approved</a:t>
            </a:r>
          </a:p>
          <a:p>
            <a:pPr marL="342900" indent="-342900">
              <a:buFont typeface="Arial" panose="020B0604020202020204" pitchFamily="34" charset="0"/>
              <a:buChar char="•"/>
            </a:pPr>
            <a:r>
              <a:rPr lang="en-US" sz="2400" dirty="0">
                <a:solidFill>
                  <a:schemeClr val="accent2">
                    <a:lumMod val="50000"/>
                  </a:schemeClr>
                </a:solidFill>
              </a:rPr>
              <a:t>H</a:t>
            </a:r>
            <a:r>
              <a:rPr lang="en-US" sz="2400" dirty="0" smtClean="0">
                <a:solidFill>
                  <a:schemeClr val="accent2">
                    <a:lumMod val="50000"/>
                  </a:schemeClr>
                </a:solidFill>
              </a:rPr>
              <a:t>as to be agreed upon by the parent/ or legal guardian and the superintendent or designee </a:t>
            </a:r>
          </a:p>
          <a:p>
            <a:pPr marL="342900" indent="-342900">
              <a:buFont typeface="Arial" panose="020B0604020202020204" pitchFamily="34" charset="0"/>
              <a:buChar char="•"/>
            </a:pPr>
            <a:r>
              <a:rPr lang="en-US" sz="2400" b="1" dirty="0" smtClean="0">
                <a:solidFill>
                  <a:schemeClr val="accent2">
                    <a:lumMod val="50000"/>
                  </a:schemeClr>
                </a:solidFill>
              </a:rPr>
              <a:t>REMEMBER</a:t>
            </a:r>
            <a:r>
              <a:rPr lang="en-US" sz="2400" dirty="0" smtClean="0">
                <a:solidFill>
                  <a:schemeClr val="accent2">
                    <a:lumMod val="50000"/>
                  </a:schemeClr>
                </a:solidFill>
              </a:rPr>
              <a:t>: The district still has the last say in what modifications can lead to a diploma </a:t>
            </a:r>
          </a:p>
          <a:p>
            <a:pPr marL="800100" lvl="1" indent="-342900">
              <a:buFont typeface="Arial" panose="020B0604020202020204" pitchFamily="34" charset="0"/>
              <a:buChar char="•"/>
            </a:pPr>
            <a:r>
              <a:rPr lang="en-US" sz="2200" dirty="0" smtClean="0">
                <a:solidFill>
                  <a:schemeClr val="accent2">
                    <a:lumMod val="50000"/>
                  </a:schemeClr>
                </a:solidFill>
              </a:rPr>
              <a:t>No appeal process</a:t>
            </a:r>
          </a:p>
          <a:p>
            <a:pPr marL="800100" lvl="1" indent="-342900">
              <a:buFont typeface="Arial" panose="020B0604020202020204" pitchFamily="34" charset="0"/>
              <a:buChar char="•"/>
            </a:pPr>
            <a:r>
              <a:rPr lang="en-US" sz="2200" dirty="0" smtClean="0">
                <a:solidFill>
                  <a:schemeClr val="accent2">
                    <a:lumMod val="50000"/>
                  </a:schemeClr>
                </a:solidFill>
              </a:rPr>
              <a:t>No recourse</a:t>
            </a:r>
          </a:p>
          <a:p>
            <a:pPr marL="800100" lvl="1" indent="-342900">
              <a:buFont typeface="Arial" panose="020B0604020202020204" pitchFamily="34" charset="0"/>
              <a:buChar char="•"/>
            </a:pPr>
            <a:r>
              <a:rPr lang="en-US" sz="2200" dirty="0" smtClean="0">
                <a:solidFill>
                  <a:schemeClr val="accent2">
                    <a:lumMod val="50000"/>
                  </a:schemeClr>
                </a:solidFill>
              </a:rPr>
              <a:t>They can try again</a:t>
            </a:r>
          </a:p>
          <a:p>
            <a:pPr marL="800100" lvl="1" indent="-342900">
              <a:buFont typeface="Arial" panose="020B0604020202020204" pitchFamily="34" charset="0"/>
              <a:buChar char="•"/>
            </a:pPr>
            <a:endParaRPr lang="en-US" sz="2200" dirty="0">
              <a:solidFill>
                <a:schemeClr val="accent2">
                  <a:lumMod val="50000"/>
                </a:schemeClr>
              </a:solidFill>
            </a:endParaRPr>
          </a:p>
          <a:p>
            <a:pPr algn="r"/>
            <a:endParaRPr lang="en-US" sz="1100" dirty="0" smtClean="0">
              <a:solidFill>
                <a:schemeClr val="accent2">
                  <a:lumMod val="50000"/>
                </a:schemeClr>
              </a:solidFill>
            </a:endParaRPr>
          </a:p>
          <a:p>
            <a:pPr algn="r"/>
            <a:endParaRPr lang="en-US" sz="1100" dirty="0">
              <a:solidFill>
                <a:schemeClr val="accent2">
                  <a:lumMod val="50000"/>
                </a:schemeClr>
              </a:solidFill>
            </a:endParaRPr>
          </a:p>
          <a:p>
            <a:pPr algn="r"/>
            <a:endParaRPr lang="en-US" sz="1100" dirty="0" smtClean="0">
              <a:solidFill>
                <a:schemeClr val="accent2">
                  <a:lumMod val="50000"/>
                </a:schemeClr>
              </a:solidFill>
            </a:endParaRPr>
          </a:p>
          <a:p>
            <a:pPr algn="r"/>
            <a:endParaRPr lang="en-US" sz="1100" dirty="0">
              <a:solidFill>
                <a:schemeClr val="accent2">
                  <a:lumMod val="50000"/>
                </a:schemeClr>
              </a:solidFill>
            </a:endParaRPr>
          </a:p>
          <a:p>
            <a:pPr algn="r"/>
            <a:endParaRPr lang="en-US" sz="1100" dirty="0" smtClean="0">
              <a:solidFill>
                <a:schemeClr val="accent2">
                  <a:lumMod val="50000"/>
                </a:schemeClr>
              </a:solidFill>
            </a:endParaRPr>
          </a:p>
          <a:p>
            <a:pPr algn="r"/>
            <a:r>
              <a:rPr lang="en-US" sz="1100" dirty="0" smtClean="0">
                <a:solidFill>
                  <a:schemeClr val="accent2">
                    <a:lumMod val="50000"/>
                  </a:schemeClr>
                </a:solidFill>
              </a:rPr>
              <a:t>MDE</a:t>
            </a:r>
            <a:r>
              <a:rPr lang="en-US" sz="1100" dirty="0">
                <a:solidFill>
                  <a:schemeClr val="accent2">
                    <a:lumMod val="50000"/>
                  </a:schemeClr>
                </a:solidFill>
              </a:rPr>
              <a:t>: A Parents Guide to Curriculum: Focus on </a:t>
            </a:r>
          </a:p>
          <a:p>
            <a:pPr algn="r"/>
            <a:r>
              <a:rPr lang="en-US" sz="1100" dirty="0">
                <a:solidFill>
                  <a:schemeClr val="accent2">
                    <a:lumMod val="50000"/>
                  </a:schemeClr>
                </a:solidFill>
              </a:rPr>
              <a:t>Students With An IEP</a:t>
            </a: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Requests (in effect April 2015)</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34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2819400" y="1335677"/>
            <a:ext cx="3810000" cy="447675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None/>
              <a:defRPr sz="1400">
                <a:solidFill>
                  <a:schemeClr val="tx1"/>
                </a:solidFill>
                <a:latin typeface="+mn-lt"/>
                <a:ea typeface="+mn-ea"/>
                <a:cs typeface="+mn-cs"/>
              </a:defRPr>
            </a:lvl1pPr>
            <a:lvl2pPr marL="457200" indent="0" algn="l" rtl="0" fontAlgn="base">
              <a:spcBef>
                <a:spcPct val="20000"/>
              </a:spcBef>
              <a:spcAft>
                <a:spcPct val="0"/>
              </a:spcAft>
              <a:buNone/>
              <a:defRPr sz="1200">
                <a:solidFill>
                  <a:schemeClr val="tx1"/>
                </a:solidFill>
                <a:latin typeface="+mn-lt"/>
              </a:defRPr>
            </a:lvl2pPr>
            <a:lvl3pPr marL="914400" indent="0" algn="l" rtl="0" fontAlgn="base">
              <a:spcBef>
                <a:spcPct val="20000"/>
              </a:spcBef>
              <a:spcAft>
                <a:spcPct val="0"/>
              </a:spcAft>
              <a:buNone/>
              <a:defRPr sz="1000">
                <a:solidFill>
                  <a:schemeClr val="tx1"/>
                </a:solidFill>
                <a:latin typeface="+mn-lt"/>
              </a:defRPr>
            </a:lvl3pPr>
            <a:lvl4pPr marL="1371600" indent="0" algn="l" rtl="0" fontAlgn="base">
              <a:spcBef>
                <a:spcPct val="20000"/>
              </a:spcBef>
              <a:spcAft>
                <a:spcPct val="0"/>
              </a:spcAft>
              <a:buNone/>
              <a:defRPr sz="900">
                <a:solidFill>
                  <a:schemeClr val="tx1"/>
                </a:solidFill>
                <a:latin typeface="+mn-lt"/>
              </a:defRPr>
            </a:lvl4pPr>
            <a:lvl5pPr marL="1828800" indent="0" algn="l" rtl="0" fontAlgn="base">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ctr"/>
            <a:r>
              <a:rPr lang="en-US" sz="4000" b="1" u="sng" kern="0" dirty="0" smtClean="0">
                <a:solidFill>
                  <a:schemeClr val="accent2">
                    <a:lumMod val="50000"/>
                  </a:schemeClr>
                </a:solidFill>
              </a:rPr>
              <a:t>PC Team</a:t>
            </a:r>
          </a:p>
          <a:p>
            <a:pPr marL="342900" indent="-342900">
              <a:buFont typeface="Arial" panose="020B0604020202020204" pitchFamily="34" charset="0"/>
              <a:buChar char="•"/>
            </a:pPr>
            <a:r>
              <a:rPr lang="en-US" sz="2400" kern="0" dirty="0" smtClean="0">
                <a:solidFill>
                  <a:schemeClr val="accent2">
                    <a:lumMod val="50000"/>
                  </a:schemeClr>
                </a:solidFill>
              </a:rPr>
              <a:t>Student</a:t>
            </a:r>
          </a:p>
          <a:p>
            <a:pPr marL="342900" indent="-342900">
              <a:buFont typeface="Arial" panose="020B0604020202020204" pitchFamily="34" charset="0"/>
              <a:buChar char="•"/>
            </a:pPr>
            <a:r>
              <a:rPr lang="en-US" sz="2400" kern="0" dirty="0" smtClean="0">
                <a:solidFill>
                  <a:schemeClr val="accent2">
                    <a:lumMod val="50000"/>
                  </a:schemeClr>
                </a:solidFill>
              </a:rPr>
              <a:t>Parent </a:t>
            </a:r>
          </a:p>
          <a:p>
            <a:pPr marL="342900" indent="-342900">
              <a:buFont typeface="Arial" panose="020B0604020202020204" pitchFamily="34" charset="0"/>
              <a:buChar char="•"/>
            </a:pPr>
            <a:r>
              <a:rPr lang="en-US" sz="2400" kern="0" dirty="0" smtClean="0">
                <a:solidFill>
                  <a:schemeClr val="accent2">
                    <a:lumMod val="50000"/>
                  </a:schemeClr>
                </a:solidFill>
              </a:rPr>
              <a:t>Counselor </a:t>
            </a:r>
            <a:r>
              <a:rPr lang="en-US" sz="2400" b="1" kern="0" dirty="0" smtClean="0">
                <a:solidFill>
                  <a:schemeClr val="accent2">
                    <a:lumMod val="50000"/>
                  </a:schemeClr>
                </a:solidFill>
              </a:rPr>
              <a:t>OR</a:t>
            </a:r>
          </a:p>
          <a:p>
            <a:pPr marL="342900" indent="-342900">
              <a:buFont typeface="Arial" panose="020B0604020202020204" pitchFamily="34" charset="0"/>
              <a:buChar char="•"/>
            </a:pPr>
            <a:r>
              <a:rPr lang="en-US" sz="2400" kern="0" dirty="0" smtClean="0">
                <a:solidFill>
                  <a:schemeClr val="accent2">
                    <a:lumMod val="50000"/>
                  </a:schemeClr>
                </a:solidFill>
              </a:rPr>
              <a:t>Current Teacher (expertise in content being modified)</a:t>
            </a:r>
          </a:p>
          <a:p>
            <a:pPr marL="342900" indent="-342900">
              <a:buFont typeface="Arial" panose="020B0604020202020204" pitchFamily="34" charset="0"/>
              <a:buChar char="•"/>
            </a:pPr>
            <a:r>
              <a:rPr lang="en-US" sz="2400" kern="0" dirty="0" smtClean="0">
                <a:solidFill>
                  <a:schemeClr val="accent2">
                    <a:lumMod val="50000"/>
                  </a:schemeClr>
                </a:solidFill>
              </a:rPr>
              <a:t>School Psychologist should attend for student with IEP </a:t>
            </a:r>
          </a:p>
        </p:txBody>
      </p:sp>
    </p:spTree>
    <p:extLst>
      <p:ext uri="{BB962C8B-B14F-4D97-AF65-F5344CB8AC3E}">
        <p14:creationId xmlns:p14="http://schemas.microsoft.com/office/powerpoint/2010/main" val="357380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600" b="1" dirty="0" smtClean="0">
                <a:solidFill>
                  <a:schemeClr val="accent2">
                    <a:lumMod val="50000"/>
                  </a:schemeClr>
                </a:solidFill>
                <a:effectLst>
                  <a:outerShdw blurRad="38100" dist="38100" dir="2700000" algn="tl">
                    <a:srgbClr val="000000">
                      <a:alpha val="43137"/>
                    </a:srgbClr>
                  </a:outerShdw>
                </a:effectLst>
              </a:rPr>
              <a:t>PC Team’s Role</a:t>
            </a:r>
            <a:endParaRPr lang="en-US" sz="36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143000"/>
            <a:ext cx="7010400" cy="5105400"/>
          </a:xfrm>
          <a:solidFill>
            <a:schemeClr val="accent6">
              <a:lumMod val="40000"/>
              <a:lumOff val="60000"/>
            </a:schemeClr>
          </a:solidFill>
        </p:spPr>
        <p:txBody>
          <a:bodyPr/>
          <a:lstStyle/>
          <a:p>
            <a:pPr marL="457200" indent="-457200">
              <a:buFont typeface="+mj-lt"/>
              <a:buAutoNum type="arabicPeriod"/>
            </a:pPr>
            <a:r>
              <a:rPr lang="en-US" sz="2400" dirty="0" smtClean="0">
                <a:solidFill>
                  <a:schemeClr val="accent2">
                    <a:lumMod val="50000"/>
                  </a:schemeClr>
                </a:solidFill>
              </a:rPr>
              <a:t>Decide whether the student is eligible for a PC </a:t>
            </a:r>
          </a:p>
          <a:p>
            <a:pPr marL="457200" indent="-457200">
              <a:buFont typeface="+mj-lt"/>
              <a:buAutoNum type="arabicPeriod"/>
            </a:pPr>
            <a:r>
              <a:rPr lang="en-US" sz="2400" dirty="0" smtClean="0">
                <a:solidFill>
                  <a:schemeClr val="accent2">
                    <a:lumMod val="50000"/>
                  </a:schemeClr>
                </a:solidFill>
              </a:rPr>
              <a:t>Identify what part(s) of the MMC will be modified </a:t>
            </a:r>
          </a:p>
          <a:p>
            <a:pPr marL="457200" indent="-457200">
              <a:buFont typeface="+mj-lt"/>
              <a:buAutoNum type="arabicPeriod"/>
            </a:pPr>
            <a:r>
              <a:rPr lang="en-US" sz="2400" dirty="0" smtClean="0">
                <a:solidFill>
                  <a:schemeClr val="accent2">
                    <a:lumMod val="50000"/>
                  </a:schemeClr>
                </a:solidFill>
              </a:rPr>
              <a:t>Create a written PC plan that includes measurable goals and </a:t>
            </a:r>
            <a:r>
              <a:rPr lang="en-US" sz="2400" dirty="0">
                <a:solidFill>
                  <a:schemeClr val="accent2">
                    <a:lumMod val="50000"/>
                  </a:schemeClr>
                </a:solidFill>
              </a:rPr>
              <a:t>an evaluation plan</a:t>
            </a:r>
          </a:p>
          <a:p>
            <a:pPr marL="457200" indent="-457200">
              <a:buFont typeface="+mj-lt"/>
              <a:buAutoNum type="arabicPeriod"/>
            </a:pPr>
            <a:r>
              <a:rPr lang="en-US" sz="2400" dirty="0" smtClean="0">
                <a:solidFill>
                  <a:schemeClr val="accent2">
                    <a:lumMod val="50000"/>
                  </a:schemeClr>
                </a:solidFill>
              </a:rPr>
              <a:t>Create a quarterly progress monitoring system led by parents with each teacher in modified area. </a:t>
            </a:r>
          </a:p>
          <a:p>
            <a:pPr marL="457200" indent="-457200">
              <a:buFont typeface="+mj-lt"/>
              <a:buAutoNum type="arabicPeriod"/>
            </a:pPr>
            <a:r>
              <a:rPr lang="en-US" sz="2400" dirty="0" smtClean="0">
                <a:solidFill>
                  <a:schemeClr val="accent2">
                    <a:lumMod val="50000"/>
                  </a:schemeClr>
                </a:solidFill>
              </a:rPr>
              <a:t>The </a:t>
            </a:r>
            <a:r>
              <a:rPr lang="en-US" sz="2400" dirty="0">
                <a:solidFill>
                  <a:schemeClr val="accent2">
                    <a:lumMod val="50000"/>
                  </a:schemeClr>
                </a:solidFill>
              </a:rPr>
              <a:t>PC must be agreed upon by a pupil's parent or legal guardian and the superintendent of the school district or chief executive of a public school academy or his or her designee      </a:t>
            </a:r>
          </a:p>
          <a:p>
            <a:pPr marL="457200" indent="-457200">
              <a:buFont typeface="+mj-lt"/>
              <a:buAutoNum type="arabicPeriod"/>
            </a:pPr>
            <a:endParaRPr lang="en-US" sz="2400" dirty="0" smtClean="0">
              <a:solidFill>
                <a:schemeClr val="accent2">
                  <a:lumMod val="50000"/>
                </a:schemeClr>
              </a:solidFill>
            </a:endParaRPr>
          </a:p>
          <a:p>
            <a:pPr marL="457200" indent="-457200">
              <a:buFont typeface="+mj-lt"/>
              <a:buAutoNum type="arabicPeriod"/>
            </a:pPr>
            <a:endParaRPr lang="en-US" sz="2400" dirty="0" smtClean="0">
              <a:solidFill>
                <a:schemeClr val="accent2">
                  <a:lumMod val="50000"/>
                </a:schemeClr>
              </a:solidFill>
            </a:endParaRPr>
          </a:p>
          <a:p>
            <a:pPr marL="457200" indent="-457200">
              <a:buFont typeface="+mj-lt"/>
              <a:buAutoNum type="arabicPeriod"/>
            </a:pPr>
            <a:endParaRPr lang="en-US" sz="2400" dirty="0" smtClean="0">
              <a:solidFill>
                <a:schemeClr val="accent2">
                  <a:lumMod val="50000"/>
                </a:schemeClr>
              </a:solidFill>
            </a:endParaRPr>
          </a:p>
        </p:txBody>
      </p:sp>
    </p:spTree>
    <p:extLst>
      <p:ext uri="{BB962C8B-B14F-4D97-AF65-F5344CB8AC3E}">
        <p14:creationId xmlns:p14="http://schemas.microsoft.com/office/powerpoint/2010/main" val="231415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C68BEE-95D9-4DC1-8A6B-2B82B698AD86}" type="slidenum">
              <a:rPr lang="en-US" altLang="en-US"/>
              <a:pPr/>
              <a:t>17</a:t>
            </a:fld>
            <a:endParaRPr lang="en-US" altLang="en-US"/>
          </a:p>
        </p:txBody>
      </p:sp>
      <p:sp>
        <p:nvSpPr>
          <p:cNvPr id="481282" name="Rectangle 2"/>
          <p:cNvSpPr>
            <a:spLocks noGrp="1" noRot="1" noChangeArrowheads="1"/>
          </p:cNvSpPr>
          <p:nvPr>
            <p:ph type="title"/>
          </p:nvPr>
        </p:nvSpPr>
        <p:spPr>
          <a:xfrm>
            <a:off x="0" y="274638"/>
            <a:ext cx="9067800" cy="792162"/>
          </a:xfrm>
          <a:solidFill>
            <a:schemeClr val="accent6">
              <a:lumMod val="40000"/>
              <a:lumOff val="60000"/>
            </a:schemeClr>
          </a:solidFill>
        </p:spPr>
        <p:txBody>
          <a:bodyPr/>
          <a:lstStyle/>
          <a:p>
            <a:pPr algn="ctr"/>
            <a:r>
              <a:rPr lang="en-US" altLang="en-US" sz="3600" b="1" dirty="0" smtClean="0">
                <a:solidFill>
                  <a:schemeClr val="accent2">
                    <a:lumMod val="50000"/>
                  </a:schemeClr>
                </a:solidFill>
                <a:effectLst>
                  <a:outerShdw blurRad="38100" dist="38100" dir="2700000" algn="tl">
                    <a:srgbClr val="000000">
                      <a:alpha val="43137"/>
                    </a:srgbClr>
                  </a:outerShdw>
                </a:effectLst>
              </a:rPr>
              <a:t>Helpful documents for team</a:t>
            </a:r>
            <a:endParaRPr lang="en-US" altLang="en-US" sz="3600" dirty="0">
              <a:solidFill>
                <a:schemeClr val="accent2">
                  <a:lumMod val="50000"/>
                </a:schemeClr>
              </a:solidFill>
              <a:effectLst>
                <a:outerShdw blurRad="38100" dist="38100" dir="2700000" algn="tl">
                  <a:srgbClr val="000000">
                    <a:alpha val="43137"/>
                  </a:srgbClr>
                </a:outerShdw>
              </a:effectLst>
            </a:endParaRPr>
          </a:p>
        </p:txBody>
      </p:sp>
      <p:sp>
        <p:nvSpPr>
          <p:cNvPr id="481283" name="Rectangle 3"/>
          <p:cNvSpPr>
            <a:spLocks noGrp="1" noRot="1" noChangeArrowheads="1"/>
          </p:cNvSpPr>
          <p:nvPr>
            <p:ph type="body" idx="1"/>
          </p:nvPr>
        </p:nvSpPr>
        <p:spPr>
          <a:xfrm>
            <a:off x="304800" y="1600200"/>
            <a:ext cx="8540750" cy="4724400"/>
          </a:xfrm>
          <a:solidFill>
            <a:schemeClr val="accent6">
              <a:lumMod val="40000"/>
              <a:lumOff val="60000"/>
            </a:schemeClr>
          </a:solidFill>
        </p:spPr>
        <p:txBody>
          <a:bodyPr/>
          <a:lstStyle/>
          <a:p>
            <a:pPr marL="0" indent="0">
              <a:lnSpc>
                <a:spcPct val="90000"/>
              </a:lnSpc>
              <a:buNone/>
            </a:pPr>
            <a:r>
              <a:rPr lang="en-US" altLang="en-US" sz="2400" dirty="0">
                <a:solidFill>
                  <a:schemeClr val="accent2">
                    <a:lumMod val="50000"/>
                  </a:schemeClr>
                </a:solidFill>
              </a:rPr>
              <a:t>Helpful information for a PC </a:t>
            </a:r>
            <a:r>
              <a:rPr lang="en-US" altLang="en-US" sz="2400" dirty="0" smtClean="0">
                <a:solidFill>
                  <a:schemeClr val="accent2">
                    <a:lumMod val="50000"/>
                  </a:schemeClr>
                </a:solidFill>
              </a:rPr>
              <a:t>team: </a:t>
            </a:r>
            <a:endParaRPr lang="en-US" altLang="en-US" sz="2400" dirty="0">
              <a:solidFill>
                <a:schemeClr val="accent2">
                  <a:lumMod val="50000"/>
                </a:schemeClr>
              </a:solidFill>
            </a:endParaRPr>
          </a:p>
          <a:p>
            <a:pPr lvl="1">
              <a:lnSpc>
                <a:spcPct val="90000"/>
              </a:lnSpc>
            </a:pPr>
            <a:r>
              <a:rPr lang="en-US" altLang="en-US" sz="2400" dirty="0">
                <a:solidFill>
                  <a:schemeClr val="accent2">
                    <a:lumMod val="50000"/>
                  </a:schemeClr>
                </a:solidFill>
              </a:rPr>
              <a:t>Student’s Educational Development </a:t>
            </a:r>
            <a:r>
              <a:rPr lang="en-US" altLang="en-US" sz="2400" dirty="0" smtClean="0">
                <a:solidFill>
                  <a:schemeClr val="accent2">
                    <a:lumMod val="50000"/>
                  </a:schemeClr>
                </a:solidFill>
              </a:rPr>
              <a:t>Plan</a:t>
            </a:r>
          </a:p>
          <a:p>
            <a:pPr lvl="1">
              <a:lnSpc>
                <a:spcPct val="90000"/>
              </a:lnSpc>
            </a:pPr>
            <a:r>
              <a:rPr lang="en-US" altLang="en-US" sz="2400" dirty="0" smtClean="0">
                <a:solidFill>
                  <a:schemeClr val="accent2">
                    <a:lumMod val="50000"/>
                  </a:schemeClr>
                </a:solidFill>
              </a:rPr>
              <a:t>Student’s IEP (If applicable)</a:t>
            </a:r>
            <a:endParaRPr lang="en-US" altLang="en-US" sz="2400" dirty="0">
              <a:solidFill>
                <a:schemeClr val="accent2">
                  <a:lumMod val="50000"/>
                </a:schemeClr>
              </a:solidFill>
            </a:endParaRPr>
          </a:p>
          <a:p>
            <a:pPr lvl="1">
              <a:lnSpc>
                <a:spcPct val="90000"/>
              </a:lnSpc>
            </a:pPr>
            <a:r>
              <a:rPr lang="en-US" altLang="en-US" sz="2400" dirty="0">
                <a:solidFill>
                  <a:schemeClr val="accent2">
                    <a:lumMod val="50000"/>
                  </a:schemeClr>
                </a:solidFill>
              </a:rPr>
              <a:t>Student’s current transcripts </a:t>
            </a:r>
          </a:p>
          <a:p>
            <a:pPr lvl="1">
              <a:lnSpc>
                <a:spcPct val="90000"/>
              </a:lnSpc>
            </a:pPr>
            <a:r>
              <a:rPr lang="en-US" altLang="en-US" sz="2400" dirty="0">
                <a:solidFill>
                  <a:schemeClr val="accent2">
                    <a:lumMod val="50000"/>
                  </a:schemeClr>
                </a:solidFill>
              </a:rPr>
              <a:t>Student’s attendance records </a:t>
            </a:r>
          </a:p>
          <a:p>
            <a:pPr lvl="1">
              <a:lnSpc>
                <a:spcPct val="90000"/>
              </a:lnSpc>
            </a:pPr>
            <a:r>
              <a:rPr lang="en-US" altLang="en-US" sz="2400" dirty="0">
                <a:solidFill>
                  <a:schemeClr val="accent2">
                    <a:lumMod val="50000"/>
                  </a:schemeClr>
                </a:solidFill>
              </a:rPr>
              <a:t>Students discipline records </a:t>
            </a:r>
          </a:p>
          <a:p>
            <a:pPr lvl="1">
              <a:lnSpc>
                <a:spcPct val="90000"/>
              </a:lnSpc>
            </a:pPr>
            <a:r>
              <a:rPr lang="en-US" altLang="en-US" sz="2400" dirty="0">
                <a:solidFill>
                  <a:schemeClr val="accent2">
                    <a:lumMod val="50000"/>
                  </a:schemeClr>
                </a:solidFill>
              </a:rPr>
              <a:t>Student’s academic records and test results (district, state, national) </a:t>
            </a:r>
          </a:p>
          <a:p>
            <a:pPr lvl="1">
              <a:lnSpc>
                <a:spcPct val="90000"/>
              </a:lnSpc>
            </a:pPr>
            <a:r>
              <a:rPr lang="en-US" altLang="en-US" sz="2400" dirty="0" smtClean="0">
                <a:solidFill>
                  <a:schemeClr val="accent2">
                    <a:lumMod val="50000"/>
                  </a:schemeClr>
                </a:solidFill>
              </a:rPr>
              <a:t>NCAA Clearinghouse list </a:t>
            </a:r>
            <a:r>
              <a:rPr lang="en-US" altLang="en-US" sz="2400" dirty="0">
                <a:solidFill>
                  <a:schemeClr val="accent2">
                    <a:lumMod val="50000"/>
                  </a:schemeClr>
                </a:solidFill>
              </a:rPr>
              <a:t>of Eligible </a:t>
            </a:r>
            <a:r>
              <a:rPr lang="en-US" altLang="en-US" sz="2400" dirty="0" smtClean="0">
                <a:solidFill>
                  <a:schemeClr val="accent2">
                    <a:lumMod val="50000"/>
                  </a:schemeClr>
                </a:solidFill>
              </a:rPr>
              <a:t>Courses</a:t>
            </a:r>
          </a:p>
          <a:p>
            <a:pPr lvl="1">
              <a:lnSpc>
                <a:spcPct val="90000"/>
              </a:lnSpc>
            </a:pPr>
            <a:r>
              <a:rPr lang="en-US" altLang="en-US" sz="2400" dirty="0" smtClean="0">
                <a:solidFill>
                  <a:schemeClr val="accent2">
                    <a:lumMod val="50000"/>
                  </a:schemeClr>
                </a:solidFill>
              </a:rPr>
              <a:t>Course Guide</a:t>
            </a:r>
          </a:p>
          <a:p>
            <a:pPr lvl="1">
              <a:lnSpc>
                <a:spcPct val="90000"/>
              </a:lnSpc>
            </a:pPr>
            <a:r>
              <a:rPr lang="en-US" altLang="en-US" sz="2400" dirty="0" smtClean="0">
                <a:solidFill>
                  <a:schemeClr val="accent2">
                    <a:lumMod val="50000"/>
                  </a:schemeClr>
                </a:solidFill>
              </a:rPr>
              <a:t>Class Syllabus (for course being considered and/or modified)</a:t>
            </a:r>
            <a:endParaRPr lang="en-US" altLang="en-US" sz="2400" dirty="0">
              <a:solidFill>
                <a:schemeClr val="accent2">
                  <a:lumMod val="50000"/>
                </a:schemeClr>
              </a:solidFill>
            </a:endParaRPr>
          </a:p>
          <a:p>
            <a:pPr lvl="1">
              <a:lnSpc>
                <a:spcPct val="90000"/>
              </a:lnSpc>
            </a:pPr>
            <a:endParaRPr lang="en-US" altLang="en-US" sz="2400" dirty="0">
              <a:solidFill>
                <a:schemeClr val="accent2">
                  <a:lumMod val="50000"/>
                </a:schemeClr>
              </a:solidFill>
            </a:endParaRPr>
          </a:p>
        </p:txBody>
      </p:sp>
    </p:spTree>
    <p:extLst>
      <p:ext uri="{BB962C8B-B14F-4D97-AF65-F5344CB8AC3E}">
        <p14:creationId xmlns:p14="http://schemas.microsoft.com/office/powerpoint/2010/main" val="1918910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89459"/>
            <a:ext cx="4038600" cy="646854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39918" y="1066800"/>
            <a:ext cx="4939218" cy="4708981"/>
          </a:xfrm>
          <a:prstGeom prst="rect">
            <a:avLst/>
          </a:prstGeom>
          <a:solidFill>
            <a:schemeClr val="accent6">
              <a:lumMod val="40000"/>
              <a:lumOff val="60000"/>
            </a:schemeClr>
          </a:solidFill>
        </p:spPr>
        <p:txBody>
          <a:bodyPr wrap="square">
            <a:spAutoFit/>
          </a:bodyPr>
          <a:lstStyle/>
          <a:p>
            <a:r>
              <a:rPr lang="en-US" sz="2400" dirty="0" smtClean="0">
                <a:solidFill>
                  <a:schemeClr val="accent6">
                    <a:lumMod val="50000"/>
                  </a:schemeClr>
                </a:solidFill>
              </a:rPr>
              <a:t>The majority of students will not need a PC in order to meet the MMC graduation requirements. No PC is needed to:</a:t>
            </a:r>
          </a:p>
          <a:p>
            <a:endParaRPr lang="en-US" sz="1200" dirty="0">
              <a:solidFill>
                <a:schemeClr val="accent6">
                  <a:lumMod val="50000"/>
                </a:schemeClr>
              </a:solidFill>
            </a:endParaRPr>
          </a:p>
          <a:p>
            <a:pPr marL="285750" indent="-285750">
              <a:buFont typeface="Arial" panose="020B0604020202020204" pitchFamily="34" charset="0"/>
              <a:buChar char="•"/>
            </a:pPr>
            <a:r>
              <a:rPr lang="en-US" sz="2400" dirty="0" smtClean="0">
                <a:solidFill>
                  <a:schemeClr val="accent6">
                    <a:lumMod val="50000"/>
                  </a:schemeClr>
                </a:solidFill>
              </a:rPr>
              <a:t>Test out/ Seat Time waivers</a:t>
            </a:r>
          </a:p>
          <a:p>
            <a:pPr marL="285750" indent="-285750">
              <a:buFont typeface="Arial" panose="020B0604020202020204" pitchFamily="34" charset="0"/>
              <a:buChar char="•"/>
            </a:pPr>
            <a:r>
              <a:rPr lang="en-US" sz="2400" dirty="0" smtClean="0">
                <a:solidFill>
                  <a:schemeClr val="accent6">
                    <a:lumMod val="50000"/>
                  </a:schemeClr>
                </a:solidFill>
              </a:rPr>
              <a:t>Spread Algebra II credit out over 1.5 - 2 years. (Full credit for each semester). </a:t>
            </a:r>
          </a:p>
          <a:p>
            <a:pPr marL="285750" indent="-285750">
              <a:buFont typeface="Arial" panose="020B0604020202020204" pitchFamily="34" charset="0"/>
              <a:buChar char="•"/>
            </a:pPr>
            <a:r>
              <a:rPr lang="en-US" sz="2400" dirty="0" smtClean="0">
                <a:solidFill>
                  <a:schemeClr val="accent6">
                    <a:lumMod val="50000"/>
                  </a:schemeClr>
                </a:solidFill>
              </a:rPr>
              <a:t>Earn credit for Algebra II for content embedded in a formal career technical program. </a:t>
            </a:r>
          </a:p>
          <a:p>
            <a:pPr marL="285750" indent="-285750">
              <a:buFont typeface="Arial" panose="020B0604020202020204" pitchFamily="34" charset="0"/>
              <a:buChar char="•"/>
            </a:pPr>
            <a:endParaRPr lang="en-US" sz="2400" dirty="0">
              <a:solidFill>
                <a:schemeClr val="accent6">
                  <a:lumMod val="50000"/>
                </a:schemeClr>
              </a:solidFill>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Not Needed</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872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229600" cy="788987"/>
          </a:xfrm>
        </p:spPr>
        <p:txBody>
          <a:bodyPr/>
          <a:lstStyle/>
          <a:p>
            <a:pPr algn="ctr"/>
            <a:r>
              <a:rPr lang="en-US" altLang="en-US" sz="3200" b="1" dirty="0">
                <a:solidFill>
                  <a:schemeClr val="accent2">
                    <a:lumMod val="50000"/>
                  </a:schemeClr>
                </a:solidFill>
                <a:effectLst>
                  <a:outerShdw blurRad="38100" dist="38100" dir="2700000" algn="tl">
                    <a:srgbClr val="000000">
                      <a:alpha val="43137"/>
                    </a:srgbClr>
                  </a:outerShdw>
                </a:effectLst>
                <a:latin typeface="Verdana" pitchFamily="34" charset="0"/>
              </a:rPr>
              <a:t>Mathematics Modification</a:t>
            </a:r>
          </a:p>
        </p:txBody>
      </p:sp>
      <p:sp>
        <p:nvSpPr>
          <p:cNvPr id="18435" name="Rectangle 3"/>
          <p:cNvSpPr>
            <a:spLocks noGrp="1" noChangeArrowheads="1" noTextEdit="1"/>
          </p:cNvSpPr>
          <p:nvPr>
            <p:ph type="tbl" idx="1"/>
          </p:nvPr>
        </p:nvSpPr>
        <p:spPr/>
      </p:sp>
      <p:sp>
        <p:nvSpPr>
          <p:cNvPr id="18436" name="Rectangle 4"/>
          <p:cNvSpPr>
            <a:spLocks noChangeArrowheads="1"/>
          </p:cNvSpPr>
          <p:nvPr/>
        </p:nvSpPr>
        <p:spPr bwMode="auto">
          <a:xfrm>
            <a:off x="2081213" y="1012825"/>
            <a:ext cx="3467100" cy="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8437" name="Group 5"/>
          <p:cNvGraphicFramePr>
            <a:graphicFrameLocks noGrp="1"/>
          </p:cNvGraphicFramePr>
          <p:nvPr>
            <p:extLst>
              <p:ext uri="{D42A27DB-BD31-4B8C-83A1-F6EECF244321}">
                <p14:modId xmlns:p14="http://schemas.microsoft.com/office/powerpoint/2010/main" val="1353839326"/>
              </p:ext>
            </p:extLst>
          </p:nvPr>
        </p:nvGraphicFramePr>
        <p:xfrm>
          <a:off x="304800" y="746761"/>
          <a:ext cx="8686800" cy="5227320"/>
        </p:xfrm>
        <a:graphic>
          <a:graphicData uri="http://schemas.openxmlformats.org/drawingml/2006/table">
            <a:tbl>
              <a:tblPr/>
              <a:tblGrid>
                <a:gridCol w="2641600"/>
                <a:gridCol w="1228725"/>
                <a:gridCol w="1228725"/>
                <a:gridCol w="920750"/>
                <a:gridCol w="457200"/>
                <a:gridCol w="1146175"/>
                <a:gridCol w="1063625"/>
              </a:tblGrid>
              <a:tr h="58102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accent2">
                              <a:lumMod val="50000"/>
                            </a:schemeClr>
                          </a:solidFill>
                          <a:effectLst/>
                          <a:latin typeface="+mn-lt"/>
                          <a:cs typeface="Times New Roman" pitchFamily="18" charset="0"/>
                        </a:rPr>
                        <a:t> </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1 Credit</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1 Credit</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1 Credit</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1 Credit</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Total Credits</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10953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MMC without PC</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4">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Algebra I, Algebra II and Geometry (no sequence required)</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Final year math or math-related credit</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4</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8382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accent2">
                              <a:lumMod val="50000"/>
                            </a:schemeClr>
                          </a:solidFill>
                          <a:effectLst/>
                          <a:latin typeface="+mn-lt"/>
                          <a:cs typeface="Times New Roman" pitchFamily="18" charset="0"/>
                        </a:rPr>
                        <a:t>MMC without PC </a:t>
                      </a: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Modification allowing Algebra II over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2 years for 2 credits</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Algebra I and Geometry (no sequence required)</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grid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mn-lt"/>
                          <a:cs typeface="Times New Roman" pitchFamily="18" charset="0"/>
                        </a:rPr>
                        <a:t>Algebra II</a:t>
                      </a:r>
                      <a:endParaRPr kumimoji="0" lang="en-US" altLang="en-US" sz="1200" b="0" i="0" u="none" strike="noStrike" cap="none" normalizeH="0" baseline="0" dirty="0" smtClean="0">
                        <a:ln>
                          <a:noFill/>
                        </a:ln>
                        <a:solidFill>
                          <a:schemeClr val="bg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4</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10668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accent2">
                              <a:lumMod val="50000"/>
                            </a:schemeClr>
                          </a:solidFill>
                          <a:effectLst/>
                          <a:latin typeface="+mn-lt"/>
                          <a:cs typeface="Times New Roman" pitchFamily="18" charset="0"/>
                        </a:rPr>
                        <a:t>MMC without PC </a:t>
                      </a: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Modification after successful completion of minimum of 2 math credits</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Algebra I and Geometry (no sequence required)</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mn-lt"/>
                          <a:cs typeface="Times New Roman" pitchFamily="18" charset="0"/>
                        </a:rPr>
                        <a:t>Algebra 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mn-lt"/>
                          <a:cs typeface="Times New Roman" pitchFamily="18" charset="0"/>
                        </a:rPr>
                        <a:t>Content in other program</a:t>
                      </a:r>
                      <a:endParaRPr kumimoji="0" lang="en-US" altLang="en-US" sz="1200" b="0" i="0" u="none" strike="noStrike" cap="none" normalizeH="0" baseline="0" dirty="0" smtClean="0">
                        <a:ln>
                          <a:noFill/>
                        </a:ln>
                        <a:solidFill>
                          <a:schemeClr val="bg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mn-lt"/>
                          <a:cs typeface="Times New Roman" pitchFamily="18" charset="0"/>
                        </a:rPr>
                        <a:t>Math or math-related credit</a:t>
                      </a:r>
                      <a:endParaRPr kumimoji="0" lang="en-US" altLang="en-US" sz="1200" b="0" i="0" u="none" strike="noStrike" cap="none" normalizeH="0" baseline="0" dirty="0" smtClean="0">
                        <a:ln>
                          <a:noFill/>
                        </a:ln>
                        <a:solidFill>
                          <a:schemeClr val="bg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4</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50292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C00000"/>
                          </a:solidFill>
                          <a:effectLst/>
                          <a:latin typeface="+mn-lt"/>
                          <a:cs typeface="Times New Roman" pitchFamily="18" charset="0"/>
                        </a:rPr>
                        <a:t>MMC with PC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Modification after successful completion of 2.5 math credits</a:t>
                      </a:r>
                      <a:endParaRPr kumimoji="0" lang="en-US" altLang="en-US" sz="1200" b="0" i="0" u="none" strike="noStrike" cap="none" normalizeH="0" baseline="0" dirty="0" smtClean="0">
                        <a:ln>
                          <a:noFill/>
                        </a:ln>
                        <a:solidFill>
                          <a:schemeClr val="accent2">
                            <a:lumMod val="50000"/>
                          </a:schemeClr>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Algebra I and Geometry (no sequence required)</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cs typeface="Times New Roman" pitchFamily="18" charset="0"/>
                        </a:rPr>
                        <a:t>Algebra 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cs typeface="Times New Roman" pitchFamily="18" charset="0"/>
                        </a:rPr>
                        <a:t>½ credit</a:t>
                      </a:r>
                      <a:endPar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1 Math or math related credit in </a:t>
                      </a:r>
                      <a:r>
                        <a:rPr kumimoji="0" lang="en-US" altLang="en-US" sz="1200" b="1" i="0" u="none" strike="noStrike" cap="none" normalizeH="0" baseline="0" dirty="0" smtClean="0">
                          <a:ln>
                            <a:noFill/>
                          </a:ln>
                          <a:solidFill>
                            <a:srgbClr val="FF0000"/>
                          </a:solidFill>
                          <a:effectLst/>
                          <a:latin typeface="+mn-lt"/>
                          <a:cs typeface="Times New Roman" pitchFamily="18" charset="0"/>
                        </a:rPr>
                        <a:t>final two years</a:t>
                      </a:r>
                      <a:endParaRPr kumimoji="0" lang="en-US" altLang="en-US" sz="1200" b="0" i="0" u="none" strike="noStrike" cap="none" normalizeH="0" baseline="0" dirty="0" smtClean="0">
                        <a:ln>
                          <a:noFill/>
                        </a:ln>
                        <a:solidFill>
                          <a:srgbClr val="FF0000"/>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cs typeface="Times New Roman" pitchFamily="18" charset="0"/>
                        </a:rPr>
                        <a:t>3.5</a:t>
                      </a:r>
                      <a:endParaRPr kumimoji="0" lang="en-US" altLang="en-US" sz="1200" b="0" i="0" u="none" strike="noStrike" cap="none" normalizeH="0" baseline="0" dirty="0" smtClean="0">
                        <a:ln>
                          <a:noFill/>
                        </a:ln>
                        <a:solidFill>
                          <a:schemeClr val="accent2">
                            <a:lumMod val="50000"/>
                          </a:schemeClr>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502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C00000"/>
                          </a:solidFill>
                          <a:effectLst/>
                          <a:latin typeface="+mn-lt"/>
                        </a:rPr>
                        <a:t>MMC with PC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rPr>
                        <a:t>Student with IEP/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2">
                              <a:lumMod val="50000"/>
                            </a:schemeClr>
                          </a:solidFill>
                          <a:effectLst/>
                          <a:latin typeface="+mn-lt"/>
                        </a:rPr>
                        <a:t>Modification allowed upon entering high school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Whatever is practicable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(as determined by state guidelines, the board policy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and the PC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accent2">
                            <a:lumMod val="50000"/>
                          </a:schemeClr>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val="207888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CB"/>
              </a:clrFrom>
              <a:clrTo>
                <a:srgbClr val="FFFFCB">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7809" y="20574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Grp="1"/>
          </p:cNvSpPr>
          <p:nvPr>
            <p:ph type="ctrTitle"/>
          </p:nvPr>
        </p:nvSpPr>
        <p:spPr>
          <a:xfrm>
            <a:off x="1752600" y="990600"/>
            <a:ext cx="7086600" cy="2667000"/>
          </a:xfrm>
        </p:spPr>
        <p:txBody>
          <a:bodyPr>
            <a:normAutofit/>
          </a:bodyPr>
          <a:lstStyle/>
          <a:p>
            <a:pPr algn="ctr"/>
            <a:r>
              <a:rPr lang="en-US" b="1" dirty="0" smtClean="0">
                <a:solidFill>
                  <a:schemeClr val="accent1">
                    <a:lumMod val="75000"/>
                  </a:schemeClr>
                </a:solidFill>
              </a:rPr>
              <a:t>Personal Curriculum</a:t>
            </a:r>
            <a:r>
              <a:rPr lang="en-US" dirty="0" smtClean="0">
                <a:solidFill>
                  <a:schemeClr val="accent1">
                    <a:lumMod val="75000"/>
                  </a:schemeClr>
                </a:solidFill>
              </a:rPr>
              <a:t/>
            </a:r>
            <a:br>
              <a:rPr lang="en-US" dirty="0" smtClean="0">
                <a:solidFill>
                  <a:schemeClr val="accent1">
                    <a:lumMod val="75000"/>
                  </a:schemeClr>
                </a:solidFill>
              </a:rPr>
            </a:br>
            <a:r>
              <a:rPr lang="en-US" sz="3100" b="1" i="1" dirty="0" smtClean="0">
                <a:solidFill>
                  <a:schemeClr val="accent1">
                    <a:lumMod val="75000"/>
                  </a:schemeClr>
                </a:solidFill>
              </a:rPr>
              <a:t>explored through </a:t>
            </a:r>
            <a:br>
              <a:rPr lang="en-US" sz="3100" b="1" i="1" dirty="0" smtClean="0">
                <a:solidFill>
                  <a:schemeClr val="accent1">
                    <a:lumMod val="75000"/>
                  </a:schemeClr>
                </a:solidFill>
              </a:rPr>
            </a:br>
            <a:r>
              <a:rPr lang="en-US" sz="3100" b="1" i="1" dirty="0" smtClean="0">
                <a:solidFill>
                  <a:schemeClr val="accent1">
                    <a:lumMod val="75000"/>
                  </a:schemeClr>
                </a:solidFill>
              </a:rPr>
              <a:t>Special Education lenses</a:t>
            </a:r>
            <a:endParaRPr lang="en-US" sz="3100" b="1" i="1" dirty="0">
              <a:solidFill>
                <a:schemeClr val="accent1">
                  <a:lumMod val="75000"/>
                </a:schemeClr>
              </a:solidFill>
            </a:endParaRPr>
          </a:p>
        </p:txBody>
      </p:sp>
      <p:sp>
        <p:nvSpPr>
          <p:cNvPr id="3" name="Rectangle 2"/>
          <p:cNvSpPr>
            <a:spLocks noGrp="1"/>
          </p:cNvSpPr>
          <p:nvPr>
            <p:ph type="subTitle" idx="1"/>
          </p:nvPr>
        </p:nvSpPr>
        <p:spPr>
          <a:xfrm>
            <a:off x="2362200" y="4572000"/>
            <a:ext cx="6024562" cy="1752600"/>
          </a:xfrm>
        </p:spPr>
        <p:txBody>
          <a:bodyPr>
            <a:normAutofit/>
          </a:bodyPr>
          <a:lstStyle/>
          <a:p>
            <a:r>
              <a:rPr lang="en-US" b="1" dirty="0" smtClean="0"/>
              <a:t>Wayne RESA </a:t>
            </a:r>
          </a:p>
          <a:p>
            <a:r>
              <a:rPr lang="en-US" b="1" dirty="0" smtClean="0"/>
              <a:t>Special Education Services</a:t>
            </a:r>
          </a:p>
          <a:p>
            <a:r>
              <a:rPr lang="en-US" sz="2400" b="1" dirty="0" smtClean="0"/>
              <a:t>Darnella Delfine</a:t>
            </a:r>
          </a:p>
        </p:txBody>
      </p:sp>
    </p:spTree>
    <p:extLst>
      <p:ext uri="{BB962C8B-B14F-4D97-AF65-F5344CB8AC3E}">
        <p14:creationId xmlns:p14="http://schemas.microsoft.com/office/powerpoint/2010/main" val="2782196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89459"/>
            <a:ext cx="4038600" cy="646854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32728" y="1361571"/>
            <a:ext cx="4601671" cy="4524315"/>
          </a:xfrm>
          <a:prstGeom prst="rect">
            <a:avLst/>
          </a:prstGeom>
          <a:solidFill>
            <a:schemeClr val="accent6">
              <a:lumMod val="40000"/>
              <a:lumOff val="60000"/>
            </a:schemeClr>
          </a:solidFill>
        </p:spPr>
        <p:txBody>
          <a:bodyPr wrap="square">
            <a:spAutoFit/>
          </a:bodyPr>
          <a:lstStyle/>
          <a:p>
            <a:pPr marL="342900" indent="-342900">
              <a:buFont typeface="Arial" panose="020B0604020202020204" pitchFamily="34" charset="0"/>
              <a:buChar char="•"/>
            </a:pPr>
            <a:r>
              <a:rPr lang="en-US" sz="2400" dirty="0" smtClean="0">
                <a:solidFill>
                  <a:schemeClr val="accent6">
                    <a:lumMod val="50000"/>
                  </a:schemeClr>
                </a:solidFill>
              </a:rPr>
              <a:t>Students not pursuing a diploma would not qualify for a PC. </a:t>
            </a:r>
          </a:p>
          <a:p>
            <a:pPr marL="342900" indent="-342900">
              <a:buFont typeface="Arial" panose="020B0604020202020204" pitchFamily="34" charset="0"/>
              <a:buChar char="•"/>
            </a:pPr>
            <a:r>
              <a:rPr lang="en-US" sz="2400" dirty="0" smtClean="0">
                <a:solidFill>
                  <a:schemeClr val="accent6">
                    <a:lumMod val="50000"/>
                  </a:schemeClr>
                </a:solidFill>
              </a:rPr>
              <a:t>Special education students who do not receive a diploma have FAPE rights until the age of 26. </a:t>
            </a:r>
          </a:p>
          <a:p>
            <a:pPr marL="342900" indent="-342900">
              <a:buFont typeface="Arial" panose="020B0604020202020204" pitchFamily="34" charset="0"/>
              <a:buChar char="•"/>
            </a:pPr>
            <a:r>
              <a:rPr lang="en-US" sz="2400" dirty="0" smtClean="0">
                <a:solidFill>
                  <a:schemeClr val="accent6">
                    <a:lumMod val="50000"/>
                  </a:schemeClr>
                </a:solidFill>
              </a:rPr>
              <a:t>Certificate of completion/ attendance/participation documents are not recognized by the State and do not end FAPE rights </a:t>
            </a: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Not Needed</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243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3581400" y="762000"/>
            <a:ext cx="5181600" cy="5791200"/>
          </a:xfrm>
          <a:solidFill>
            <a:schemeClr val="accent6">
              <a:lumMod val="40000"/>
              <a:lumOff val="60000"/>
            </a:schemeClr>
          </a:solidFill>
        </p:spPr>
        <p:txBody>
          <a:bodyPr/>
          <a:lstStyle/>
          <a:p>
            <a:r>
              <a:rPr lang="en-US" sz="2400" b="1" u="sng" dirty="0" smtClean="0">
                <a:solidFill>
                  <a:srgbClr val="C00000"/>
                </a:solidFill>
              </a:rPr>
              <a:t>District                       Credit Hours</a:t>
            </a:r>
          </a:p>
          <a:p>
            <a:r>
              <a:rPr lang="en-US" sz="2400" dirty="0" smtClean="0">
                <a:solidFill>
                  <a:srgbClr val="C00000"/>
                </a:solidFill>
              </a:rPr>
              <a:t>Allen </a:t>
            </a:r>
            <a:r>
              <a:rPr lang="en-US" sz="2400" dirty="0">
                <a:solidFill>
                  <a:srgbClr val="C00000"/>
                </a:solidFill>
              </a:rPr>
              <a:t>Park  </a:t>
            </a:r>
            <a:r>
              <a:rPr lang="en-US" sz="2400" dirty="0" smtClean="0">
                <a:solidFill>
                  <a:srgbClr val="C00000"/>
                </a:solidFill>
              </a:rPr>
              <a:t> 			22 </a:t>
            </a:r>
          </a:p>
          <a:p>
            <a:r>
              <a:rPr lang="en-US" sz="2400" dirty="0" smtClean="0">
                <a:solidFill>
                  <a:srgbClr val="C00000"/>
                </a:solidFill>
              </a:rPr>
              <a:t>Dearborn			23</a:t>
            </a:r>
          </a:p>
          <a:p>
            <a:r>
              <a:rPr lang="en-US" sz="2400" dirty="0">
                <a:solidFill>
                  <a:srgbClr val="C00000"/>
                </a:solidFill>
              </a:rPr>
              <a:t>Detroit 			23 Grosse Pointe 		21</a:t>
            </a:r>
          </a:p>
          <a:p>
            <a:r>
              <a:rPr lang="en-US" sz="2400" dirty="0" smtClean="0">
                <a:solidFill>
                  <a:srgbClr val="C00000"/>
                </a:solidFill>
              </a:rPr>
              <a:t>Lincoln </a:t>
            </a:r>
            <a:r>
              <a:rPr lang="en-US" sz="2400" dirty="0">
                <a:solidFill>
                  <a:srgbClr val="C00000"/>
                </a:solidFill>
              </a:rPr>
              <a:t>Park </a:t>
            </a:r>
            <a:r>
              <a:rPr lang="en-US" sz="2400" dirty="0" smtClean="0">
                <a:solidFill>
                  <a:srgbClr val="C00000"/>
                </a:solidFill>
              </a:rPr>
              <a:t>		 	23.5-23</a:t>
            </a:r>
            <a:endParaRPr lang="en-US" sz="2400" dirty="0">
              <a:solidFill>
                <a:srgbClr val="C00000"/>
              </a:solidFill>
            </a:endParaRPr>
          </a:p>
          <a:p>
            <a:r>
              <a:rPr lang="en-US" sz="2400" dirty="0">
                <a:solidFill>
                  <a:srgbClr val="C00000"/>
                </a:solidFill>
              </a:rPr>
              <a:t>Livonia </a:t>
            </a:r>
            <a:r>
              <a:rPr lang="en-US" sz="2400" dirty="0" smtClean="0">
                <a:solidFill>
                  <a:srgbClr val="C00000"/>
                </a:solidFill>
              </a:rPr>
              <a:t>			</a:t>
            </a:r>
            <a:r>
              <a:rPr lang="en-US" sz="2400" dirty="0">
                <a:solidFill>
                  <a:srgbClr val="C00000"/>
                </a:solidFill>
              </a:rPr>
              <a:t>23 </a:t>
            </a:r>
            <a:endParaRPr lang="en-US" sz="2400" dirty="0" smtClean="0">
              <a:solidFill>
                <a:srgbClr val="C00000"/>
              </a:solidFill>
            </a:endParaRPr>
          </a:p>
          <a:p>
            <a:r>
              <a:rPr lang="en-US" sz="2400" dirty="0" smtClean="0">
                <a:solidFill>
                  <a:srgbClr val="C00000"/>
                </a:solidFill>
              </a:rPr>
              <a:t>South </a:t>
            </a:r>
            <a:r>
              <a:rPr lang="en-US" sz="2400" dirty="0">
                <a:solidFill>
                  <a:srgbClr val="C00000"/>
                </a:solidFill>
              </a:rPr>
              <a:t>Redford 		23</a:t>
            </a:r>
          </a:p>
          <a:p>
            <a:r>
              <a:rPr lang="en-US" sz="2400" dirty="0" smtClean="0">
                <a:solidFill>
                  <a:srgbClr val="C00000"/>
                </a:solidFill>
              </a:rPr>
              <a:t>Wayne </a:t>
            </a:r>
            <a:r>
              <a:rPr lang="en-US" sz="2400" dirty="0">
                <a:solidFill>
                  <a:srgbClr val="C00000"/>
                </a:solidFill>
              </a:rPr>
              <a:t>Westland </a:t>
            </a:r>
            <a:r>
              <a:rPr lang="en-US" sz="2400" dirty="0" smtClean="0">
                <a:solidFill>
                  <a:srgbClr val="C00000"/>
                </a:solidFill>
              </a:rPr>
              <a:t>		22</a:t>
            </a:r>
            <a:endParaRPr lang="en-US" sz="2400" dirty="0">
              <a:solidFill>
                <a:srgbClr val="C00000"/>
              </a:solidFill>
            </a:endParaRPr>
          </a:p>
          <a:p>
            <a:endParaRPr lang="en-US" dirty="0">
              <a:solidFill>
                <a:srgbClr val="C00000"/>
              </a:solidFill>
            </a:endParaRPr>
          </a:p>
          <a:p>
            <a:r>
              <a:rPr lang="en-US" sz="2400" b="1" u="sng" dirty="0" smtClean="0">
                <a:solidFill>
                  <a:srgbClr val="C00000"/>
                </a:solidFill>
              </a:rPr>
              <a:t>Other Requirements</a:t>
            </a:r>
          </a:p>
          <a:p>
            <a:r>
              <a:rPr lang="en-US" sz="2400" dirty="0">
                <a:solidFill>
                  <a:srgbClr val="C00000"/>
                </a:solidFill>
              </a:rPr>
              <a:t>Take/attempt the MME</a:t>
            </a:r>
          </a:p>
          <a:p>
            <a:r>
              <a:rPr lang="en-US" sz="2400" dirty="0">
                <a:solidFill>
                  <a:srgbClr val="C00000"/>
                </a:solidFill>
              </a:rPr>
              <a:t>O</a:t>
            </a:r>
            <a:r>
              <a:rPr lang="en-US" sz="2400" dirty="0" smtClean="0">
                <a:solidFill>
                  <a:srgbClr val="C00000"/>
                </a:solidFill>
              </a:rPr>
              <a:t>ut </a:t>
            </a:r>
            <a:r>
              <a:rPr lang="en-US" sz="2400" dirty="0">
                <a:solidFill>
                  <a:srgbClr val="C00000"/>
                </a:solidFill>
              </a:rPr>
              <a:t>class </a:t>
            </a:r>
            <a:r>
              <a:rPr lang="en-US" sz="2400" dirty="0" smtClean="0">
                <a:solidFill>
                  <a:srgbClr val="C00000"/>
                </a:solidFill>
              </a:rPr>
              <a:t>learning/Community Service/ Work</a:t>
            </a:r>
            <a:endParaRPr lang="en-US" sz="2400" dirty="0">
              <a:solidFill>
                <a:srgbClr val="C00000"/>
              </a:solidFill>
            </a:endParaRPr>
          </a:p>
        </p:txBody>
      </p:sp>
      <p:sp>
        <p:nvSpPr>
          <p:cNvPr id="4" name="Title 1"/>
          <p:cNvSpPr txBox="1">
            <a:spLocks/>
          </p:cNvSpPr>
          <p:nvPr/>
        </p:nvSpPr>
        <p:spPr bwMode="auto">
          <a:xfrm>
            <a:off x="152400" y="38100"/>
            <a:ext cx="8991600" cy="60960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sz="3200" dirty="0" smtClean="0">
                <a:solidFill>
                  <a:schemeClr val="accent2">
                    <a:lumMod val="50000"/>
                  </a:schemeClr>
                </a:solidFill>
                <a:effectLst>
                  <a:outerShdw blurRad="38100" dist="38100" dir="2700000" algn="tl">
                    <a:srgbClr val="000000">
                      <a:alpha val="43137"/>
                    </a:srgbClr>
                  </a:outerShdw>
                </a:effectLst>
              </a:rPr>
              <a:t>Local </a:t>
            </a:r>
            <a:r>
              <a:rPr lang="en-US" sz="3200" dirty="0">
                <a:solidFill>
                  <a:schemeClr val="accent2">
                    <a:lumMod val="50000"/>
                  </a:schemeClr>
                </a:solidFill>
                <a:effectLst>
                  <a:outerShdw blurRad="38100" dist="38100" dir="2700000" algn="tl">
                    <a:srgbClr val="000000">
                      <a:alpha val="43137"/>
                    </a:srgbClr>
                  </a:outerShdw>
                </a:effectLst>
              </a:rPr>
              <a:t>Graduation Requirements</a:t>
            </a:r>
            <a:endParaRPr lang="en-US" sz="3200" kern="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4495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3581400" y="762000"/>
            <a:ext cx="5181600" cy="5791200"/>
          </a:xfrm>
          <a:solidFill>
            <a:schemeClr val="accent6">
              <a:lumMod val="40000"/>
              <a:lumOff val="60000"/>
            </a:schemeClr>
          </a:solidFill>
        </p:spPr>
        <p:txBody>
          <a:bodyPr/>
          <a:lstStyle/>
          <a:p>
            <a:endParaRPr lang="en-US" sz="2400" dirty="0" smtClean="0">
              <a:solidFill>
                <a:srgbClr val="C00000"/>
              </a:solidFill>
            </a:endParaRPr>
          </a:p>
          <a:p>
            <a:r>
              <a:rPr lang="en-US" sz="2400" dirty="0" smtClean="0">
                <a:solidFill>
                  <a:srgbClr val="C00000"/>
                </a:solidFill>
              </a:rPr>
              <a:t>Districts cannot reduce the number of credits </a:t>
            </a:r>
            <a:r>
              <a:rPr lang="en-US" sz="2400" dirty="0" smtClean="0">
                <a:solidFill>
                  <a:srgbClr val="C00000"/>
                </a:solidFill>
              </a:rPr>
              <a:t>below </a:t>
            </a:r>
            <a:r>
              <a:rPr lang="en-US" sz="2400" dirty="0" smtClean="0">
                <a:solidFill>
                  <a:srgbClr val="C00000"/>
                </a:solidFill>
              </a:rPr>
              <a:t>what MDE has required</a:t>
            </a:r>
            <a:endParaRPr lang="en-US" sz="2400" b="1" u="sng" dirty="0">
              <a:solidFill>
                <a:srgbClr val="C00000"/>
              </a:solidFill>
            </a:endParaRPr>
          </a:p>
          <a:p>
            <a:pPr algn="ctr"/>
            <a:r>
              <a:rPr lang="en-US" sz="2400" b="1" u="sng" dirty="0" smtClean="0">
                <a:solidFill>
                  <a:srgbClr val="C00000"/>
                </a:solidFill>
              </a:rPr>
              <a:t>HOWEVER</a:t>
            </a:r>
          </a:p>
          <a:p>
            <a:endParaRPr lang="en-US" sz="2400" b="1" u="sng" dirty="0">
              <a:solidFill>
                <a:srgbClr val="C00000"/>
              </a:solidFill>
            </a:endParaRPr>
          </a:p>
          <a:p>
            <a:r>
              <a:rPr lang="en-US" sz="2400" dirty="0" smtClean="0">
                <a:solidFill>
                  <a:srgbClr val="C00000"/>
                </a:solidFill>
              </a:rPr>
              <a:t>They can reduce the number of credits they (District) require without a PC</a:t>
            </a:r>
          </a:p>
          <a:p>
            <a:endParaRPr lang="en-US" sz="2400" dirty="0">
              <a:solidFill>
                <a:srgbClr val="C00000"/>
              </a:solidFill>
            </a:endParaRPr>
          </a:p>
          <a:p>
            <a:r>
              <a:rPr lang="en-US" sz="2400" dirty="0" smtClean="0">
                <a:solidFill>
                  <a:srgbClr val="C00000"/>
                </a:solidFill>
              </a:rPr>
              <a:t>Ex. From 23 credits to only the </a:t>
            </a:r>
            <a:r>
              <a:rPr lang="en-US" sz="2400" dirty="0" smtClean="0">
                <a:solidFill>
                  <a:srgbClr val="C00000"/>
                </a:solidFill>
              </a:rPr>
              <a:t>18 </a:t>
            </a:r>
            <a:r>
              <a:rPr lang="en-US" sz="2400" dirty="0" smtClean="0">
                <a:solidFill>
                  <a:srgbClr val="C00000"/>
                </a:solidFill>
              </a:rPr>
              <a:t>required by the state. </a:t>
            </a:r>
            <a:endParaRPr lang="en-US" sz="2400" dirty="0">
              <a:solidFill>
                <a:srgbClr val="C00000"/>
              </a:solidFill>
            </a:endParaRPr>
          </a:p>
        </p:txBody>
      </p:sp>
      <p:sp>
        <p:nvSpPr>
          <p:cNvPr id="4" name="Title 1"/>
          <p:cNvSpPr txBox="1">
            <a:spLocks/>
          </p:cNvSpPr>
          <p:nvPr/>
        </p:nvSpPr>
        <p:spPr bwMode="auto">
          <a:xfrm>
            <a:off x="152400" y="2514600"/>
            <a:ext cx="3200400" cy="99060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sz="2800" dirty="0" smtClean="0">
                <a:solidFill>
                  <a:schemeClr val="accent2">
                    <a:lumMod val="50000"/>
                  </a:schemeClr>
                </a:solidFill>
                <a:effectLst>
                  <a:outerShdw blurRad="38100" dist="38100" dir="2700000" algn="tl">
                    <a:srgbClr val="000000">
                      <a:alpha val="43137"/>
                    </a:srgbClr>
                  </a:outerShdw>
                </a:effectLst>
              </a:rPr>
              <a:t>Local </a:t>
            </a:r>
            <a:r>
              <a:rPr lang="en-US" sz="2800" dirty="0">
                <a:solidFill>
                  <a:schemeClr val="accent2">
                    <a:lumMod val="50000"/>
                  </a:schemeClr>
                </a:solidFill>
                <a:effectLst>
                  <a:outerShdw blurRad="38100" dist="38100" dir="2700000" algn="tl">
                    <a:srgbClr val="000000">
                      <a:alpha val="43137"/>
                    </a:srgbClr>
                  </a:outerShdw>
                </a:effectLst>
              </a:rPr>
              <a:t>Graduation Requirements</a:t>
            </a:r>
            <a:endParaRPr lang="en-US" sz="2800" kern="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Not Needed</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2" name="TextBox 1"/>
          <p:cNvSpPr txBox="1"/>
          <p:nvPr/>
        </p:nvSpPr>
        <p:spPr>
          <a:xfrm rot="19601797">
            <a:off x="392123" y="4466811"/>
            <a:ext cx="3159283" cy="707886"/>
          </a:xfrm>
          <a:prstGeom prst="rect">
            <a:avLst/>
          </a:prstGeom>
          <a:solidFill>
            <a:srgbClr val="FFFF00"/>
          </a:solidFill>
          <a:ln>
            <a:solidFill>
              <a:schemeClr val="tx1">
                <a:lumMod val="95000"/>
                <a:lumOff val="5000"/>
              </a:schemeClr>
            </a:solidFill>
          </a:ln>
        </p:spPr>
        <p:txBody>
          <a:bodyPr wrap="square" rtlCol="0">
            <a:spAutoFit/>
          </a:bodyPr>
          <a:lstStyle/>
          <a:p>
            <a:pPr algn="ctr"/>
            <a:r>
              <a:rPr lang="en-US" sz="4000" b="1" dirty="0" smtClean="0"/>
              <a:t>CAUTION!!!</a:t>
            </a:r>
            <a:endParaRPr lang="en-US" sz="4000" b="1" dirty="0"/>
          </a:p>
        </p:txBody>
      </p:sp>
    </p:spTree>
    <p:extLst>
      <p:ext uri="{BB962C8B-B14F-4D97-AF65-F5344CB8AC3E}">
        <p14:creationId xmlns:p14="http://schemas.microsoft.com/office/powerpoint/2010/main" val="146454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3581400" y="762000"/>
            <a:ext cx="5181600" cy="5791200"/>
          </a:xfrm>
          <a:solidFill>
            <a:schemeClr val="accent6">
              <a:lumMod val="40000"/>
              <a:lumOff val="60000"/>
            </a:schemeClr>
          </a:solidFill>
        </p:spPr>
        <p:txBody>
          <a:bodyPr/>
          <a:lstStyle/>
          <a:p>
            <a:endParaRPr lang="en-US" sz="2400" dirty="0" smtClean="0">
              <a:solidFill>
                <a:srgbClr val="C00000"/>
              </a:solidFill>
            </a:endParaRPr>
          </a:p>
          <a:p>
            <a:r>
              <a:rPr lang="en-US" sz="2400" dirty="0" smtClean="0">
                <a:solidFill>
                  <a:srgbClr val="C00000"/>
                </a:solidFill>
              </a:rPr>
              <a:t>Remember FAPE:</a:t>
            </a:r>
          </a:p>
          <a:p>
            <a:r>
              <a:rPr lang="en-US" sz="2400" dirty="0">
                <a:solidFill>
                  <a:srgbClr val="C00000"/>
                </a:solidFill>
              </a:rPr>
              <a:t>I</a:t>
            </a:r>
            <a:r>
              <a:rPr lang="en-US" sz="2400" dirty="0" smtClean="0">
                <a:solidFill>
                  <a:srgbClr val="C00000"/>
                </a:solidFill>
              </a:rPr>
              <a:t>f </a:t>
            </a:r>
            <a:r>
              <a:rPr lang="en-US" sz="2400" dirty="0" smtClean="0">
                <a:solidFill>
                  <a:srgbClr val="C00000"/>
                </a:solidFill>
              </a:rPr>
              <a:t>you offer </a:t>
            </a:r>
            <a:r>
              <a:rPr lang="en-US" sz="2400" dirty="0" smtClean="0">
                <a:solidFill>
                  <a:srgbClr val="C00000"/>
                </a:solidFill>
              </a:rPr>
              <a:t>an </a:t>
            </a:r>
            <a:r>
              <a:rPr lang="en-US" sz="2400" dirty="0" smtClean="0">
                <a:solidFill>
                  <a:srgbClr val="C00000"/>
                </a:solidFill>
              </a:rPr>
              <a:t>option that only requires the MMC credits for </a:t>
            </a:r>
            <a:r>
              <a:rPr lang="en-US" sz="2400" dirty="0" smtClean="0">
                <a:solidFill>
                  <a:srgbClr val="C00000"/>
                </a:solidFill>
              </a:rPr>
              <a:t>students with IEPs – </a:t>
            </a:r>
            <a:r>
              <a:rPr lang="en-US" sz="2400" dirty="0" smtClean="0">
                <a:solidFill>
                  <a:srgbClr val="C00000"/>
                </a:solidFill>
              </a:rPr>
              <a:t>make sure that </a:t>
            </a:r>
            <a:r>
              <a:rPr lang="en-US" sz="2400" dirty="0" smtClean="0">
                <a:solidFill>
                  <a:srgbClr val="C00000"/>
                </a:solidFill>
              </a:rPr>
              <a:t>option is also available for other students.</a:t>
            </a:r>
          </a:p>
          <a:p>
            <a:endParaRPr lang="en-US" sz="2400" dirty="0">
              <a:solidFill>
                <a:srgbClr val="C00000"/>
              </a:solidFill>
            </a:endParaRPr>
          </a:p>
          <a:p>
            <a:r>
              <a:rPr lang="en-US" sz="2400" dirty="0" smtClean="0"/>
              <a:t>IDEA – “Include </a:t>
            </a:r>
            <a:r>
              <a:rPr lang="en-US" sz="2400" dirty="0"/>
              <a:t>the award of credit and diploma for completion of academic requirements to the same extent the credit is awarded to students without </a:t>
            </a:r>
            <a:r>
              <a:rPr lang="en-US" sz="2400" dirty="0" smtClean="0"/>
              <a:t>disabilities”</a:t>
            </a:r>
            <a:endParaRPr lang="en-US" sz="2400" dirty="0">
              <a:solidFill>
                <a:srgbClr val="C00000"/>
              </a:solidFill>
            </a:endParaRPr>
          </a:p>
        </p:txBody>
      </p:sp>
      <p:sp>
        <p:nvSpPr>
          <p:cNvPr id="4" name="Title 1"/>
          <p:cNvSpPr txBox="1">
            <a:spLocks/>
          </p:cNvSpPr>
          <p:nvPr/>
        </p:nvSpPr>
        <p:spPr bwMode="auto">
          <a:xfrm>
            <a:off x="152400" y="2514600"/>
            <a:ext cx="3200400" cy="99060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sz="2800" dirty="0" smtClean="0">
                <a:solidFill>
                  <a:schemeClr val="accent2">
                    <a:lumMod val="50000"/>
                  </a:schemeClr>
                </a:solidFill>
                <a:effectLst>
                  <a:outerShdw blurRad="38100" dist="38100" dir="2700000" algn="tl">
                    <a:srgbClr val="000000">
                      <a:alpha val="43137"/>
                    </a:srgbClr>
                  </a:outerShdw>
                </a:effectLst>
              </a:rPr>
              <a:t>Local </a:t>
            </a:r>
            <a:r>
              <a:rPr lang="en-US" sz="2800" dirty="0">
                <a:solidFill>
                  <a:schemeClr val="accent2">
                    <a:lumMod val="50000"/>
                  </a:schemeClr>
                </a:solidFill>
                <a:effectLst>
                  <a:outerShdw blurRad="38100" dist="38100" dir="2700000" algn="tl">
                    <a:srgbClr val="000000">
                      <a:alpha val="43137"/>
                    </a:srgbClr>
                  </a:outerShdw>
                </a:effectLst>
              </a:rPr>
              <a:t>Graduation Requirements</a:t>
            </a:r>
            <a:endParaRPr lang="en-US" sz="2800" kern="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Not Needed</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2" name="TextBox 1"/>
          <p:cNvSpPr txBox="1"/>
          <p:nvPr/>
        </p:nvSpPr>
        <p:spPr>
          <a:xfrm rot="19601797">
            <a:off x="392123" y="4466811"/>
            <a:ext cx="3159283" cy="707886"/>
          </a:xfrm>
          <a:prstGeom prst="rect">
            <a:avLst/>
          </a:prstGeom>
          <a:solidFill>
            <a:srgbClr val="FFFF00"/>
          </a:solidFill>
          <a:ln>
            <a:solidFill>
              <a:schemeClr val="tx1">
                <a:lumMod val="95000"/>
                <a:lumOff val="5000"/>
              </a:schemeClr>
            </a:solidFill>
          </a:ln>
        </p:spPr>
        <p:txBody>
          <a:bodyPr wrap="square" rtlCol="0">
            <a:spAutoFit/>
          </a:bodyPr>
          <a:lstStyle/>
          <a:p>
            <a:pPr algn="ctr"/>
            <a:r>
              <a:rPr lang="en-US" sz="4000" b="1" dirty="0" smtClean="0"/>
              <a:t>CAUTION!!!</a:t>
            </a:r>
            <a:endParaRPr lang="en-US" sz="4000" b="1" dirty="0"/>
          </a:p>
        </p:txBody>
      </p:sp>
    </p:spTree>
    <p:extLst>
      <p:ext uri="{BB962C8B-B14F-4D97-AF65-F5344CB8AC3E}">
        <p14:creationId xmlns:p14="http://schemas.microsoft.com/office/powerpoint/2010/main" val="2391065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3581400" y="762000"/>
            <a:ext cx="5181600" cy="5791200"/>
          </a:xfrm>
          <a:solidFill>
            <a:schemeClr val="accent6">
              <a:lumMod val="40000"/>
              <a:lumOff val="60000"/>
            </a:schemeClr>
          </a:solidFill>
        </p:spPr>
        <p:txBody>
          <a:bodyPr/>
          <a:lstStyle/>
          <a:p>
            <a:endParaRPr lang="en-US" sz="2400" dirty="0" smtClean="0">
              <a:solidFill>
                <a:srgbClr val="C00000"/>
              </a:solidFill>
            </a:endParaRPr>
          </a:p>
          <a:p>
            <a:r>
              <a:rPr lang="en-US" sz="2400" dirty="0" smtClean="0">
                <a:solidFill>
                  <a:srgbClr val="C00000"/>
                </a:solidFill>
              </a:rPr>
              <a:t>Districts cannot eliminate specific requirements that MDE has required</a:t>
            </a:r>
            <a:endParaRPr lang="en-US" sz="2400" b="1" u="sng" dirty="0">
              <a:solidFill>
                <a:srgbClr val="C00000"/>
              </a:solidFill>
            </a:endParaRPr>
          </a:p>
          <a:p>
            <a:pPr algn="ctr"/>
            <a:r>
              <a:rPr lang="en-US" sz="2400" b="1" u="sng" dirty="0" smtClean="0">
                <a:solidFill>
                  <a:srgbClr val="C00000"/>
                </a:solidFill>
              </a:rPr>
              <a:t>HOWEVER</a:t>
            </a:r>
          </a:p>
          <a:p>
            <a:endParaRPr lang="en-US" sz="2400" b="1" u="sng" dirty="0">
              <a:solidFill>
                <a:srgbClr val="C00000"/>
              </a:solidFill>
            </a:endParaRPr>
          </a:p>
          <a:p>
            <a:r>
              <a:rPr lang="en-US" sz="2400" dirty="0" smtClean="0">
                <a:solidFill>
                  <a:srgbClr val="C00000"/>
                </a:solidFill>
              </a:rPr>
              <a:t>They can eliminate any of their (District) requirements without a PC</a:t>
            </a:r>
          </a:p>
          <a:p>
            <a:endParaRPr lang="en-US" sz="2400" dirty="0">
              <a:solidFill>
                <a:srgbClr val="C00000"/>
              </a:solidFill>
            </a:endParaRPr>
          </a:p>
          <a:p>
            <a:r>
              <a:rPr lang="en-US" sz="2400" dirty="0" smtClean="0">
                <a:solidFill>
                  <a:srgbClr val="C00000"/>
                </a:solidFill>
              </a:rPr>
              <a:t>Ex. Drop the community service component of their graduation requirement. </a:t>
            </a:r>
            <a:endParaRPr lang="en-US" sz="2400" dirty="0">
              <a:solidFill>
                <a:srgbClr val="C00000"/>
              </a:solidFill>
            </a:endParaRPr>
          </a:p>
        </p:txBody>
      </p:sp>
      <p:sp>
        <p:nvSpPr>
          <p:cNvPr id="4" name="Title 1"/>
          <p:cNvSpPr txBox="1">
            <a:spLocks/>
          </p:cNvSpPr>
          <p:nvPr/>
        </p:nvSpPr>
        <p:spPr bwMode="auto">
          <a:xfrm>
            <a:off x="152400" y="2514600"/>
            <a:ext cx="3200400" cy="990600"/>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sz="2800" dirty="0" smtClean="0">
                <a:solidFill>
                  <a:schemeClr val="accent2">
                    <a:lumMod val="50000"/>
                  </a:schemeClr>
                </a:solidFill>
                <a:effectLst>
                  <a:outerShdw blurRad="38100" dist="38100" dir="2700000" algn="tl">
                    <a:srgbClr val="000000">
                      <a:alpha val="43137"/>
                    </a:srgbClr>
                  </a:outerShdw>
                </a:effectLst>
              </a:rPr>
              <a:t>Local </a:t>
            </a:r>
            <a:r>
              <a:rPr lang="en-US" sz="2800" dirty="0">
                <a:solidFill>
                  <a:schemeClr val="accent2">
                    <a:lumMod val="50000"/>
                  </a:schemeClr>
                </a:solidFill>
                <a:effectLst>
                  <a:outerShdw blurRad="38100" dist="38100" dir="2700000" algn="tl">
                    <a:srgbClr val="000000">
                      <a:alpha val="43137"/>
                    </a:srgbClr>
                  </a:outerShdw>
                </a:effectLst>
              </a:rPr>
              <a:t>Graduation Requirements</a:t>
            </a:r>
            <a:endParaRPr lang="en-US" sz="2800" kern="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Not Needed</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412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All Students</a:t>
            </a:r>
            <a:endParaRPr lang="en-US" sz="1200" b="1" dirty="0">
              <a:solidFill>
                <a:schemeClr val="accent2">
                  <a:lumMod val="50000"/>
                </a:schemeClr>
              </a:solidFill>
            </a:endParaRPr>
          </a:p>
        </p:txBody>
      </p:sp>
      <p:sp>
        <p:nvSpPr>
          <p:cNvPr id="2" name="Rectangle 1"/>
          <p:cNvSpPr/>
          <p:nvPr/>
        </p:nvSpPr>
        <p:spPr>
          <a:xfrm>
            <a:off x="914400" y="1600200"/>
            <a:ext cx="7543800" cy="3785652"/>
          </a:xfrm>
          <a:prstGeom prst="rect">
            <a:avLst/>
          </a:prstGeom>
          <a:solidFill>
            <a:schemeClr val="accent6">
              <a:lumMod val="40000"/>
              <a:lumOff val="60000"/>
            </a:schemeClr>
          </a:solidFill>
        </p:spPr>
        <p:txBody>
          <a:bodyPr wrap="square">
            <a:spAutoFit/>
          </a:bodyPr>
          <a:lstStyle/>
          <a:p>
            <a:r>
              <a:rPr lang="en-US" sz="2400" dirty="0">
                <a:solidFill>
                  <a:schemeClr val="accent2">
                    <a:lumMod val="50000"/>
                  </a:schemeClr>
                </a:solidFill>
              </a:rPr>
              <a:t>State law also encourages local school boards to ensure that </a:t>
            </a:r>
            <a:r>
              <a:rPr lang="en-US" sz="2400" i="1" dirty="0">
                <a:solidFill>
                  <a:schemeClr val="accent2">
                    <a:lumMod val="50000"/>
                  </a:schemeClr>
                </a:solidFill>
              </a:rPr>
              <a:t>all</a:t>
            </a:r>
            <a:r>
              <a:rPr lang="en-US" sz="2400" dirty="0">
                <a:solidFill>
                  <a:schemeClr val="accent2">
                    <a:lumMod val="50000"/>
                  </a:schemeClr>
                </a:solidFill>
              </a:rPr>
              <a:t> students receive access to the Michigan Merit Curriculum via "alternative instructional delivery methods" (380.1278b(7)). </a:t>
            </a:r>
            <a:r>
              <a:rPr lang="en-US" sz="2400" u="sng" dirty="0">
                <a:solidFill>
                  <a:srgbClr val="C00000"/>
                </a:solidFill>
              </a:rPr>
              <a:t>Traditional coursework does not facilitate curricular access and demonstration of proficiency for all students</a:t>
            </a:r>
            <a:r>
              <a:rPr lang="en-US" sz="2400" dirty="0"/>
              <a:t>; </a:t>
            </a:r>
            <a:r>
              <a:rPr lang="en-US" sz="2400" dirty="0">
                <a:solidFill>
                  <a:schemeClr val="accent2">
                    <a:lumMod val="50000"/>
                  </a:schemeClr>
                </a:solidFill>
              </a:rPr>
              <a:t>diverse delivery methods, interventions, and supports should be implemented to ensure access to the full, unmodified Michigan Merit Curriculum before a personal curriculum is considered.</a:t>
            </a:r>
          </a:p>
        </p:txBody>
      </p:sp>
    </p:spTree>
    <p:extLst>
      <p:ext uri="{BB962C8B-B14F-4D97-AF65-F5344CB8AC3E}">
        <p14:creationId xmlns:p14="http://schemas.microsoft.com/office/powerpoint/2010/main" val="2558070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89459"/>
            <a:ext cx="4038600" cy="646854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39918" y="1066800"/>
            <a:ext cx="4939218" cy="5016758"/>
          </a:xfrm>
          <a:prstGeom prst="rect">
            <a:avLst/>
          </a:prstGeom>
          <a:solidFill>
            <a:schemeClr val="accent6">
              <a:lumMod val="40000"/>
              <a:lumOff val="60000"/>
            </a:schemeClr>
          </a:solidFill>
        </p:spPr>
        <p:txBody>
          <a:bodyPr wrap="square">
            <a:spAutoFit/>
          </a:bodyPr>
          <a:lstStyle/>
          <a:p>
            <a:r>
              <a:rPr lang="en-US" sz="2000" dirty="0">
                <a:solidFill>
                  <a:schemeClr val="accent6">
                    <a:lumMod val="50000"/>
                  </a:schemeClr>
                </a:solidFill>
              </a:rPr>
              <a:t>A personal curriculum may be requested </a:t>
            </a:r>
            <a:r>
              <a:rPr lang="en-US" sz="2000" dirty="0" smtClean="0">
                <a:solidFill>
                  <a:schemeClr val="accent6">
                    <a:lumMod val="50000"/>
                  </a:schemeClr>
                </a:solidFill>
              </a:rPr>
              <a:t>for </a:t>
            </a:r>
            <a:r>
              <a:rPr lang="en-US" sz="2000" dirty="0">
                <a:solidFill>
                  <a:schemeClr val="accent6">
                    <a:lumMod val="50000"/>
                  </a:schemeClr>
                </a:solidFill>
              </a:rPr>
              <a:t>any student in order to</a:t>
            </a:r>
            <a:r>
              <a:rPr lang="en-US" sz="2000" dirty="0" smtClean="0">
                <a:solidFill>
                  <a:schemeClr val="accent6">
                    <a:lumMod val="50000"/>
                  </a:schemeClr>
                </a:solidFill>
              </a:rPr>
              <a:t>:</a:t>
            </a:r>
            <a:endParaRPr lang="en-US" sz="2000" dirty="0">
              <a:solidFill>
                <a:schemeClr val="accent6">
                  <a:lumMod val="50000"/>
                </a:schemeClr>
              </a:solidFill>
            </a:endParaRPr>
          </a:p>
          <a:p>
            <a:pPr marL="285750" indent="-285750">
              <a:buFont typeface="Arial" panose="020B0604020202020204" pitchFamily="34" charset="0"/>
              <a:buChar char="•"/>
            </a:pPr>
            <a:r>
              <a:rPr lang="en-US" sz="2000" dirty="0" smtClean="0">
                <a:solidFill>
                  <a:schemeClr val="accent6">
                    <a:lumMod val="50000"/>
                  </a:schemeClr>
                </a:solidFill>
              </a:rPr>
              <a:t>Reduce </a:t>
            </a:r>
            <a:r>
              <a:rPr lang="en-US" sz="2000" dirty="0">
                <a:solidFill>
                  <a:schemeClr val="accent6">
                    <a:lumMod val="50000"/>
                  </a:schemeClr>
                </a:solidFill>
              </a:rPr>
              <a:t>the Algebra II requirement from 1.0 credit to 0.5 credit.</a:t>
            </a:r>
          </a:p>
          <a:p>
            <a:pPr marL="285750" indent="-285750">
              <a:buFont typeface="Arial" panose="020B0604020202020204" pitchFamily="34" charset="0"/>
              <a:buChar char="•"/>
            </a:pPr>
            <a:r>
              <a:rPr lang="en-US" sz="2000" dirty="0" smtClean="0">
                <a:solidFill>
                  <a:schemeClr val="accent6">
                    <a:lumMod val="50000"/>
                  </a:schemeClr>
                </a:solidFill>
              </a:rPr>
              <a:t>Exchange </a:t>
            </a:r>
            <a:r>
              <a:rPr lang="en-US" sz="2000" dirty="0">
                <a:solidFill>
                  <a:schemeClr val="accent6">
                    <a:lumMod val="50000"/>
                  </a:schemeClr>
                </a:solidFill>
              </a:rPr>
              <a:t>the 1.0 PE/Health credit, 1.0 Visual, Performing, and Applied Art credit, and/or 1.0 social studies credit (excluding civics) </a:t>
            </a:r>
            <a:r>
              <a:rPr lang="en-US" sz="2000" dirty="0">
                <a:solidFill>
                  <a:srgbClr val="C00000"/>
                </a:solidFill>
              </a:rPr>
              <a:t>for additional credits beyond those required in English/language arts, math, science, and/or world languages</a:t>
            </a:r>
            <a:r>
              <a:rPr lang="en-US" sz="2000" dirty="0" smtClean="0">
                <a:solidFill>
                  <a:schemeClr val="accent6">
                    <a:lumMod val="50000"/>
                  </a:schemeClr>
                </a:solidFill>
              </a:rPr>
              <a:t>.</a:t>
            </a:r>
          </a:p>
          <a:p>
            <a:pPr marL="285750" indent="-285750">
              <a:buFont typeface="Arial" panose="020B0604020202020204" pitchFamily="34" charset="0"/>
              <a:buChar char="•"/>
            </a:pPr>
            <a:r>
              <a:rPr lang="en-US" sz="2000" dirty="0" smtClean="0">
                <a:solidFill>
                  <a:srgbClr val="FF0000"/>
                </a:solidFill>
              </a:rPr>
              <a:t>(New) </a:t>
            </a:r>
            <a:r>
              <a:rPr lang="en-US" sz="2000" dirty="0" smtClean="0">
                <a:solidFill>
                  <a:schemeClr val="accent6">
                    <a:lumMod val="50000"/>
                  </a:schemeClr>
                </a:solidFill>
              </a:rPr>
              <a:t>Substitute a formal CTE program for up to 1.0 </a:t>
            </a:r>
            <a:r>
              <a:rPr lang="en-US" sz="2000" dirty="0">
                <a:solidFill>
                  <a:schemeClr val="accent6">
                    <a:lumMod val="50000"/>
                  </a:schemeClr>
                </a:solidFill>
              </a:rPr>
              <a:t>PE/Health credit, 1.0 Visual, Performing, and Applied Art credit, </a:t>
            </a:r>
            <a:r>
              <a:rPr lang="en-US" sz="2000" dirty="0" smtClean="0">
                <a:solidFill>
                  <a:schemeClr val="accent6">
                    <a:lumMod val="50000"/>
                  </a:schemeClr>
                </a:solidFill>
              </a:rPr>
              <a:t>and </a:t>
            </a:r>
            <a:r>
              <a:rPr lang="en-US" sz="2000" dirty="0">
                <a:solidFill>
                  <a:schemeClr val="accent6">
                    <a:lumMod val="50000"/>
                  </a:schemeClr>
                </a:solidFill>
              </a:rPr>
              <a:t>1.0 social studies credit (excluding civics</a:t>
            </a:r>
            <a:r>
              <a:rPr lang="en-US" sz="2000" dirty="0" smtClean="0">
                <a:solidFill>
                  <a:schemeClr val="accent6">
                    <a:lumMod val="50000"/>
                  </a:schemeClr>
                </a:solidFill>
              </a:rPr>
              <a:t>)</a:t>
            </a:r>
            <a:endParaRPr lang="en-US" sz="2000" dirty="0">
              <a:solidFill>
                <a:schemeClr val="accent6">
                  <a:lumMod val="50000"/>
                </a:schemeClr>
              </a:solidFill>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GE</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169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89459"/>
            <a:ext cx="4038600" cy="646854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09726" y="1371600"/>
            <a:ext cx="4939218" cy="5262979"/>
          </a:xfrm>
          <a:prstGeom prst="rect">
            <a:avLst/>
          </a:prstGeom>
          <a:solidFill>
            <a:schemeClr val="accent6">
              <a:lumMod val="40000"/>
              <a:lumOff val="60000"/>
            </a:schemeClr>
          </a:solidFill>
        </p:spPr>
        <p:txBody>
          <a:bodyPr wrap="square">
            <a:spAutoFit/>
          </a:bodyPr>
          <a:lstStyle/>
          <a:p>
            <a:r>
              <a:rPr lang="en-US" sz="2400" dirty="0">
                <a:solidFill>
                  <a:schemeClr val="accent2">
                    <a:lumMod val="50000"/>
                  </a:schemeClr>
                </a:solidFill>
              </a:rPr>
              <a:t>A personal curriculum may be </a:t>
            </a:r>
            <a:r>
              <a:rPr lang="en-US" sz="2400" dirty="0" smtClean="0">
                <a:solidFill>
                  <a:schemeClr val="accent2">
                    <a:lumMod val="50000"/>
                  </a:schemeClr>
                </a:solidFill>
              </a:rPr>
              <a:t>requested for a student who fits either of the two transfer situations:</a:t>
            </a:r>
          </a:p>
          <a:p>
            <a:endParaRPr lang="en-US" sz="2400" dirty="0" smtClean="0">
              <a:solidFill>
                <a:schemeClr val="accent2">
                  <a:lumMod val="50000"/>
                </a:schemeClr>
              </a:solidFill>
            </a:endParaRPr>
          </a:p>
          <a:p>
            <a:pPr marL="342900" indent="-342900">
              <a:buFont typeface="Arial" panose="020B0604020202020204" pitchFamily="34" charset="0"/>
              <a:buChar char="•"/>
            </a:pPr>
            <a:r>
              <a:rPr lang="en-US" sz="2400" dirty="0" smtClean="0">
                <a:solidFill>
                  <a:schemeClr val="accent2">
                    <a:lumMod val="50000"/>
                  </a:schemeClr>
                </a:solidFill>
              </a:rPr>
              <a:t>Transfers </a:t>
            </a:r>
            <a:r>
              <a:rPr lang="en-US" sz="2400" dirty="0">
                <a:solidFill>
                  <a:schemeClr val="accent2">
                    <a:lumMod val="50000"/>
                  </a:schemeClr>
                </a:solidFill>
              </a:rPr>
              <a:t>from a school outside of Michigan </a:t>
            </a:r>
            <a:r>
              <a:rPr lang="en-US" sz="2400" b="1" dirty="0">
                <a:solidFill>
                  <a:srgbClr val="C00000"/>
                </a:solidFill>
              </a:rPr>
              <a:t>or</a:t>
            </a:r>
            <a:r>
              <a:rPr lang="en-US" sz="2400" dirty="0">
                <a:solidFill>
                  <a:schemeClr val="accent2">
                    <a:lumMod val="50000"/>
                  </a:schemeClr>
                </a:solidFill>
              </a:rPr>
              <a:t> </a:t>
            </a:r>
            <a:endParaRPr lang="en-US" sz="2400" dirty="0" smtClean="0">
              <a:solidFill>
                <a:schemeClr val="accent2">
                  <a:lumMod val="50000"/>
                </a:schemeClr>
              </a:solidFill>
            </a:endParaRPr>
          </a:p>
          <a:p>
            <a:pPr marL="342900" indent="-342900">
              <a:buFont typeface="Arial" panose="020B0604020202020204" pitchFamily="34" charset="0"/>
              <a:buChar char="•"/>
            </a:pPr>
            <a:r>
              <a:rPr lang="en-US" sz="2400" dirty="0" smtClean="0">
                <a:solidFill>
                  <a:schemeClr val="accent2">
                    <a:lumMod val="50000"/>
                  </a:schemeClr>
                </a:solidFill>
              </a:rPr>
              <a:t>Transfers from a </a:t>
            </a:r>
            <a:r>
              <a:rPr lang="en-US" sz="2400" dirty="0">
                <a:solidFill>
                  <a:schemeClr val="accent2">
                    <a:lumMod val="50000"/>
                  </a:schemeClr>
                </a:solidFill>
              </a:rPr>
              <a:t>non-public school </a:t>
            </a:r>
            <a:r>
              <a:rPr lang="en-US" sz="2400" dirty="0" smtClean="0">
                <a:solidFill>
                  <a:schemeClr val="accent2">
                    <a:lumMod val="50000"/>
                  </a:schemeClr>
                </a:solidFill>
              </a:rPr>
              <a:t>to </a:t>
            </a:r>
            <a:r>
              <a:rPr lang="en-US" sz="2400" dirty="0">
                <a:solidFill>
                  <a:schemeClr val="accent2">
                    <a:lumMod val="50000"/>
                  </a:schemeClr>
                </a:solidFill>
              </a:rPr>
              <a:t>a public high </a:t>
            </a:r>
            <a:r>
              <a:rPr lang="en-US" sz="2400" dirty="0" smtClean="0">
                <a:solidFill>
                  <a:schemeClr val="accent2">
                    <a:lumMod val="50000"/>
                  </a:schemeClr>
                </a:solidFill>
              </a:rPr>
              <a:t>school</a:t>
            </a:r>
          </a:p>
          <a:p>
            <a:pPr marL="342900" indent="-342900">
              <a:buFont typeface="Arial" panose="020B0604020202020204" pitchFamily="34" charset="0"/>
              <a:buChar char="•"/>
            </a:pPr>
            <a:endParaRPr lang="en-US" sz="2400" dirty="0">
              <a:solidFill>
                <a:schemeClr val="accent2">
                  <a:lumMod val="50000"/>
                </a:schemeClr>
              </a:solidFill>
            </a:endParaRPr>
          </a:p>
          <a:p>
            <a:r>
              <a:rPr lang="en-US" sz="2400" u="sng" dirty="0">
                <a:solidFill>
                  <a:srgbClr val="C00000"/>
                </a:solidFill>
              </a:rPr>
              <a:t>A</a:t>
            </a:r>
            <a:r>
              <a:rPr lang="en-US" sz="2400" u="sng" dirty="0" smtClean="0">
                <a:solidFill>
                  <a:srgbClr val="C00000"/>
                </a:solidFill>
              </a:rPr>
              <a:t>fter </a:t>
            </a:r>
            <a:r>
              <a:rPr lang="en-US" sz="2400" u="sng" dirty="0">
                <a:solidFill>
                  <a:srgbClr val="C00000"/>
                </a:solidFill>
              </a:rPr>
              <a:t>completing the equivalent of two years of high </a:t>
            </a:r>
            <a:r>
              <a:rPr lang="en-US" sz="2400" u="sng" dirty="0" smtClean="0">
                <a:solidFill>
                  <a:srgbClr val="C00000"/>
                </a:solidFill>
              </a:rPr>
              <a:t>school </a:t>
            </a:r>
            <a:r>
              <a:rPr lang="en-US" sz="2400" dirty="0" smtClean="0">
                <a:solidFill>
                  <a:schemeClr val="accent2">
                    <a:lumMod val="50000"/>
                  </a:schemeClr>
                </a:solidFill>
              </a:rPr>
              <a:t>and needs a modification </a:t>
            </a:r>
            <a:r>
              <a:rPr lang="en-US" sz="2400" dirty="0">
                <a:solidFill>
                  <a:schemeClr val="accent2">
                    <a:lumMod val="50000"/>
                  </a:schemeClr>
                </a:solidFill>
              </a:rPr>
              <a:t>to the MMC based on previous academic experience</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Transfer Student</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27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805362" y="1143000"/>
            <a:ext cx="3008313" cy="1447800"/>
          </a:xfrm>
        </p:spPr>
        <p:txBody>
          <a:bodyPr/>
          <a:lstStyle/>
          <a:p>
            <a:pPr algn="ctr"/>
            <a:r>
              <a:rPr lang="en-US" sz="4000" dirty="0" smtClean="0">
                <a:solidFill>
                  <a:schemeClr val="accent2">
                    <a:lumMod val="50000"/>
                  </a:schemeClr>
                </a:solidFill>
              </a:rPr>
              <a:t>Website Resources</a:t>
            </a:r>
          </a:p>
        </p:txBody>
      </p:sp>
      <p:pic>
        <p:nvPicPr>
          <p:cNvPr id="1026" name="Picture 2" descr="http://makemoneyonlineflash.com/wp-content/uploads/2013/08/how-to-make-money-on-the-internet-explai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308" y="2667000"/>
            <a:ext cx="2864367" cy="1876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95591" y="5480570"/>
            <a:ext cx="2971800" cy="369332"/>
          </a:xfrm>
          <a:prstGeom prst="rect">
            <a:avLst/>
          </a:prstGeom>
          <a:solidFill>
            <a:schemeClr val="accent1">
              <a:lumMod val="40000"/>
              <a:lumOff val="60000"/>
            </a:schemeClr>
          </a:solidFill>
          <a:ln>
            <a:solidFill>
              <a:schemeClr val="tx1"/>
            </a:solidFill>
          </a:ln>
        </p:spPr>
        <p:txBody>
          <a:bodyPr wrap="square">
            <a:spAutoFit/>
          </a:bodyPr>
          <a:lstStyle/>
          <a:p>
            <a:r>
              <a:rPr lang="en-US" dirty="0">
                <a:solidFill>
                  <a:srgbClr val="C00000"/>
                </a:solidFill>
                <a:hlinkClick r:id="rId4"/>
              </a:rPr>
              <a:t>http://www.actpoint.com/mi</a:t>
            </a:r>
            <a:r>
              <a:rPr lang="en-US" dirty="0" smtClean="0">
                <a:solidFill>
                  <a:srgbClr val="C00000"/>
                </a:solidFill>
                <a:hlinkClick r:id="rId4"/>
              </a:rPr>
              <a:t>/</a:t>
            </a:r>
            <a:endParaRPr lang="en-US" dirty="0" smtClean="0">
              <a:solidFill>
                <a:srgbClr val="C00000"/>
              </a:solidFill>
            </a:endParaRPr>
          </a:p>
        </p:txBody>
      </p:sp>
      <p:sp>
        <p:nvSpPr>
          <p:cNvPr id="4" name="Rectangle 3"/>
          <p:cNvSpPr/>
          <p:nvPr/>
        </p:nvSpPr>
        <p:spPr>
          <a:xfrm>
            <a:off x="5159116" y="4664877"/>
            <a:ext cx="2444750" cy="646331"/>
          </a:xfrm>
          <a:prstGeom prst="rect">
            <a:avLst/>
          </a:prstGeom>
          <a:solidFill>
            <a:schemeClr val="accent1">
              <a:lumMod val="40000"/>
              <a:lumOff val="60000"/>
            </a:schemeClr>
          </a:solidFill>
          <a:ln>
            <a:solidFill>
              <a:schemeClr val="tx1"/>
            </a:solidFill>
          </a:ln>
        </p:spPr>
        <p:txBody>
          <a:bodyPr wrap="square">
            <a:spAutoFit/>
          </a:bodyPr>
          <a:lstStyle/>
          <a:p>
            <a:pPr algn="ctr"/>
            <a:r>
              <a:rPr lang="en-US" dirty="0" smtClean="0">
                <a:solidFill>
                  <a:srgbClr val="C00000"/>
                </a:solidFill>
              </a:rPr>
              <a:t>Macomb ISD </a:t>
            </a:r>
          </a:p>
          <a:p>
            <a:pPr algn="ctr"/>
            <a:r>
              <a:rPr lang="en-US" dirty="0" smtClean="0">
                <a:solidFill>
                  <a:srgbClr val="C00000"/>
                </a:solidFill>
              </a:rPr>
              <a:t>Decision Tree</a:t>
            </a:r>
            <a:endParaRPr lang="en-US" dirty="0"/>
          </a:p>
        </p:txBody>
      </p:sp>
    </p:spTree>
    <p:extLst>
      <p:ext uri="{BB962C8B-B14F-4D97-AF65-F5344CB8AC3E}">
        <p14:creationId xmlns:p14="http://schemas.microsoft.com/office/powerpoint/2010/main" val="16737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00" t="26815" r="24867" b="5434"/>
          <a:stretch/>
        </p:blipFill>
        <p:spPr bwMode="auto">
          <a:xfrm>
            <a:off x="-44533" y="-111549"/>
            <a:ext cx="9314688" cy="696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11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4495800" y="228600"/>
            <a:ext cx="3008313" cy="1162050"/>
          </a:xfrm>
        </p:spPr>
        <p:txBody>
          <a:bodyPr/>
          <a:lstStyle/>
          <a:p>
            <a:endParaRPr lang="en-US" dirty="0"/>
          </a:p>
        </p:txBody>
      </p:sp>
      <p:sp>
        <p:nvSpPr>
          <p:cNvPr id="12" name="Text Placeholder 11"/>
          <p:cNvSpPr>
            <a:spLocks noGrp="1"/>
          </p:cNvSpPr>
          <p:nvPr>
            <p:ph type="body" sz="half" idx="2"/>
          </p:nvPr>
        </p:nvSpPr>
        <p:spPr>
          <a:xfrm>
            <a:off x="4495800" y="1390650"/>
            <a:ext cx="3008313" cy="4691063"/>
          </a:xfrm>
        </p:spPr>
        <p:txBody>
          <a:bodyPr/>
          <a:lstStyle/>
          <a:p>
            <a:endParaRPr lang="en-US" dirty="0"/>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7400" y="914400"/>
            <a:ext cx="6705600" cy="430887"/>
          </a:xfrm>
          <a:prstGeom prst="rect">
            <a:avLst/>
          </a:prstGeom>
          <a:noFill/>
        </p:spPr>
        <p:txBody>
          <a:bodyPr wrap="square">
            <a:spAutoFit/>
          </a:bodyPr>
          <a:lstStyle/>
          <a:p>
            <a:endParaRPr lang="en-US" sz="2200" dirty="0">
              <a:solidFill>
                <a:schemeClr val="accent6">
                  <a:lumMod val="50000"/>
                </a:schemeClr>
              </a:solidFill>
            </a:endParaRPr>
          </a:p>
        </p:txBody>
      </p:sp>
      <p:sp>
        <p:nvSpPr>
          <p:cNvPr id="2" name="TextBox 1"/>
          <p:cNvSpPr txBox="1"/>
          <p:nvPr/>
        </p:nvSpPr>
        <p:spPr>
          <a:xfrm>
            <a:off x="6934200" y="775275"/>
            <a:ext cx="1981200" cy="5632311"/>
          </a:xfrm>
          <a:prstGeom prst="rect">
            <a:avLst/>
          </a:prstGeom>
          <a:noFill/>
        </p:spPr>
        <p:txBody>
          <a:bodyPr wrap="square" rtlCol="0">
            <a:spAutoFit/>
          </a:bodyPr>
          <a:lstStyle/>
          <a:p>
            <a:pPr algn="ctr"/>
            <a:r>
              <a:rPr lang="en-US" sz="4000" b="1" dirty="0" smtClean="0">
                <a:solidFill>
                  <a:schemeClr val="accent2">
                    <a:lumMod val="50000"/>
                  </a:schemeClr>
                </a:solidFill>
              </a:rPr>
              <a:t>16 credits</a:t>
            </a:r>
          </a:p>
          <a:p>
            <a:pPr algn="ctr"/>
            <a:endParaRPr lang="en-US" sz="4000" b="1" dirty="0" smtClean="0">
              <a:solidFill>
                <a:schemeClr val="accent2">
                  <a:lumMod val="50000"/>
                </a:schemeClr>
              </a:solidFill>
            </a:endParaRPr>
          </a:p>
          <a:p>
            <a:pPr algn="ctr"/>
            <a:endParaRPr lang="en-US" sz="4000" b="1" dirty="0">
              <a:solidFill>
                <a:schemeClr val="accent2">
                  <a:lumMod val="50000"/>
                </a:schemeClr>
              </a:solidFill>
            </a:endParaRPr>
          </a:p>
          <a:p>
            <a:pPr algn="ctr"/>
            <a:endParaRPr lang="en-US" sz="4000" b="1" dirty="0" smtClean="0">
              <a:solidFill>
                <a:schemeClr val="accent2">
                  <a:lumMod val="50000"/>
                </a:schemeClr>
              </a:solidFill>
            </a:endParaRPr>
          </a:p>
          <a:p>
            <a:pPr algn="ctr"/>
            <a:endParaRPr lang="en-US" sz="4000" b="1" dirty="0">
              <a:solidFill>
                <a:schemeClr val="accent2">
                  <a:lumMod val="50000"/>
                </a:schemeClr>
              </a:solidFill>
            </a:endParaRPr>
          </a:p>
          <a:p>
            <a:pPr algn="ctr"/>
            <a:r>
              <a:rPr lang="en-US" sz="4000" b="1" dirty="0" smtClean="0">
                <a:solidFill>
                  <a:schemeClr val="accent2">
                    <a:lumMod val="50000"/>
                  </a:schemeClr>
                </a:solidFill>
              </a:rPr>
              <a:t>18 credits 2016</a:t>
            </a:r>
            <a:endParaRPr lang="en-US" sz="4000" b="1" dirty="0">
              <a:solidFill>
                <a:schemeClr val="accent2">
                  <a:lumMod val="50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627" y="228601"/>
            <a:ext cx="4612309" cy="64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rot="19905738">
            <a:off x="6574778" y="5615811"/>
            <a:ext cx="851873" cy="627595"/>
          </a:xfrm>
          <a:prstGeom prst="leftArrow">
            <a:avLst>
              <a:gd name="adj1" fmla="val 33310"/>
              <a:gd name="adj2" fmla="val 625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9905738">
            <a:off x="6508263" y="3440779"/>
            <a:ext cx="851873" cy="627595"/>
          </a:xfrm>
          <a:prstGeom prst="leftArrow">
            <a:avLst>
              <a:gd name="adj1" fmla="val 33310"/>
              <a:gd name="adj2" fmla="val 625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05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81200" y="2895600"/>
            <a:ext cx="6172200" cy="1384995"/>
          </a:xfrm>
          <a:prstGeom prst="rect">
            <a:avLst/>
          </a:prstGeom>
          <a:solidFill>
            <a:schemeClr val="accent6">
              <a:lumMod val="40000"/>
              <a:lumOff val="60000"/>
            </a:schemeClr>
          </a:solidFill>
        </p:spPr>
        <p:txBody>
          <a:bodyPr wrap="square">
            <a:spAutoFit/>
          </a:bodyPr>
          <a:lstStyle/>
          <a:p>
            <a:pPr algn="ctr"/>
            <a:r>
              <a:rPr lang="en-US" sz="2800" b="1" dirty="0" smtClean="0">
                <a:solidFill>
                  <a:srgbClr val="C00000"/>
                </a:solidFill>
              </a:rPr>
              <a:t>So what about </a:t>
            </a:r>
          </a:p>
          <a:p>
            <a:pPr algn="ctr"/>
            <a:r>
              <a:rPr lang="en-US" sz="2800" b="1" dirty="0" smtClean="0">
                <a:solidFill>
                  <a:srgbClr val="C00000"/>
                </a:solidFill>
              </a:rPr>
              <a:t>SPECIAL EDUCATION STUDENTS????? </a:t>
            </a:r>
            <a:endParaRPr lang="en-US" sz="2800" b="1" i="1" dirty="0">
              <a:solidFill>
                <a:srgbClr val="C00000"/>
              </a:solidFill>
            </a:endParaRP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097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1748283"/>
            <a:ext cx="7162800" cy="4493538"/>
          </a:xfrm>
          <a:prstGeom prst="rect">
            <a:avLst/>
          </a:prstGeom>
          <a:solidFill>
            <a:schemeClr val="accent6">
              <a:lumMod val="40000"/>
              <a:lumOff val="60000"/>
            </a:schemeClr>
          </a:solidFill>
        </p:spPr>
        <p:txBody>
          <a:bodyPr wrap="square">
            <a:spAutoFit/>
          </a:bodyPr>
          <a:lstStyle/>
          <a:p>
            <a:r>
              <a:rPr lang="en-US" sz="2200" dirty="0">
                <a:solidFill>
                  <a:schemeClr val="accent6">
                    <a:lumMod val="50000"/>
                  </a:schemeClr>
                </a:solidFill>
              </a:rPr>
              <a:t>Section 380.1278b(5)(k) provides that “If the parent or legal guardian of a pupil requests as part of the pupil’s personal curriculum a modification of the Michigan merit standard requirements that would not otherwise be allowed under this section and demonstrates that the modification is necessary because the pupil is a child with a disability, the school district or public school academy may allow that additional modification to the extent necessary because of the pupil’s disability</a:t>
            </a:r>
            <a:r>
              <a:rPr lang="en-US" sz="2200" dirty="0">
                <a:solidFill>
                  <a:srgbClr val="C00000"/>
                </a:solidFill>
              </a:rPr>
              <a:t>… </a:t>
            </a:r>
            <a:r>
              <a:rPr lang="en-US" sz="2200" b="1" dirty="0">
                <a:solidFill>
                  <a:srgbClr val="C00000"/>
                </a:solidFill>
              </a:rPr>
              <a:t>(if) </a:t>
            </a:r>
            <a:r>
              <a:rPr lang="en-US" sz="2200" dirty="0">
                <a:solidFill>
                  <a:schemeClr val="accent6">
                    <a:lumMod val="50000"/>
                  </a:schemeClr>
                </a:solidFill>
              </a:rPr>
              <a:t>the modification is consistent with both the pupil’s educational development </a:t>
            </a:r>
            <a:r>
              <a:rPr lang="en-US" sz="2200" dirty="0" smtClean="0">
                <a:solidFill>
                  <a:schemeClr val="accent6">
                    <a:lumMod val="50000"/>
                  </a:schemeClr>
                </a:solidFill>
              </a:rPr>
              <a:t>plan </a:t>
            </a:r>
            <a:r>
              <a:rPr lang="en-US" sz="2200" i="1" dirty="0" smtClean="0">
                <a:solidFill>
                  <a:schemeClr val="accent6">
                    <a:lumMod val="50000"/>
                  </a:schemeClr>
                </a:solidFill>
              </a:rPr>
              <a:t>(EDP)… </a:t>
            </a:r>
            <a:r>
              <a:rPr lang="en-US" sz="2200" dirty="0">
                <a:solidFill>
                  <a:schemeClr val="accent6">
                    <a:lumMod val="50000"/>
                  </a:schemeClr>
                </a:solidFill>
              </a:rPr>
              <a:t>and the pupil’s individualized education </a:t>
            </a:r>
            <a:r>
              <a:rPr lang="en-US" sz="2200" dirty="0" smtClean="0">
                <a:solidFill>
                  <a:schemeClr val="accent6">
                    <a:lumMod val="50000"/>
                  </a:schemeClr>
                </a:solidFill>
              </a:rPr>
              <a:t>program </a:t>
            </a:r>
            <a:r>
              <a:rPr lang="en-US" sz="2200" i="1" dirty="0" smtClean="0">
                <a:solidFill>
                  <a:schemeClr val="accent6">
                    <a:lumMod val="50000"/>
                  </a:schemeClr>
                </a:solidFill>
              </a:rPr>
              <a:t>(IEP).”  Emphasis and parenthesis added</a:t>
            </a:r>
            <a:endParaRPr lang="en-US" sz="2200" i="1" dirty="0">
              <a:solidFill>
                <a:schemeClr val="accent6">
                  <a:lumMod val="50000"/>
                </a:schemeClr>
              </a:solidFill>
            </a:endParaRP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736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81200" y="2505670"/>
            <a:ext cx="6172200" cy="1846659"/>
          </a:xfrm>
          <a:prstGeom prst="rect">
            <a:avLst/>
          </a:prstGeom>
          <a:solidFill>
            <a:schemeClr val="accent6">
              <a:lumMod val="40000"/>
              <a:lumOff val="60000"/>
            </a:schemeClr>
          </a:solidFill>
        </p:spPr>
        <p:txBody>
          <a:bodyPr wrap="square">
            <a:spAutoFit/>
          </a:bodyPr>
          <a:lstStyle/>
          <a:p>
            <a:pPr algn="ctr"/>
            <a:r>
              <a:rPr lang="en-US" sz="2400" dirty="0" smtClean="0">
                <a:solidFill>
                  <a:schemeClr val="accent6">
                    <a:lumMod val="50000"/>
                  </a:schemeClr>
                </a:solidFill>
              </a:rPr>
              <a:t>MDE allows </a:t>
            </a:r>
            <a:r>
              <a:rPr lang="en-US" sz="2400" dirty="0" smtClean="0">
                <a:solidFill>
                  <a:srgbClr val="C00000"/>
                </a:solidFill>
              </a:rPr>
              <a:t>specific modifications </a:t>
            </a:r>
            <a:r>
              <a:rPr lang="en-US" sz="2400" dirty="0" smtClean="0">
                <a:solidFill>
                  <a:schemeClr val="accent6">
                    <a:lumMod val="50000"/>
                  </a:schemeClr>
                </a:solidFill>
              </a:rPr>
              <a:t>of the MMC due to the impact a disability has on assessing or demonstrating proficiency in meeting expectations.     </a:t>
            </a:r>
          </a:p>
          <a:p>
            <a:pPr algn="r"/>
            <a:r>
              <a:rPr lang="en-US" dirty="0" smtClean="0">
                <a:solidFill>
                  <a:schemeClr val="accent6">
                    <a:lumMod val="50000"/>
                  </a:schemeClr>
                </a:solidFill>
              </a:rPr>
              <a:t>MDE </a:t>
            </a:r>
            <a:endParaRPr lang="en-US" i="1" dirty="0">
              <a:solidFill>
                <a:schemeClr val="accent6">
                  <a:lumMod val="50000"/>
                </a:schemeClr>
              </a:solidFill>
            </a:endParaRP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943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 </a:t>
            </a:r>
            <a:r>
              <a:rPr lang="en-US" sz="1200" b="1" dirty="0" err="1" smtClean="0">
                <a:solidFill>
                  <a:schemeClr val="accent2">
                    <a:lumMod val="50000"/>
                  </a:schemeClr>
                </a:solidFill>
              </a:rPr>
              <a:t>cont</a:t>
            </a:r>
            <a:r>
              <a:rPr lang="en-US" sz="1200" b="1" dirty="0" smtClean="0">
                <a:solidFill>
                  <a:schemeClr val="accent2">
                    <a:lumMod val="50000"/>
                  </a:schemeClr>
                </a:solidFill>
              </a:rPr>
              <a:t>…</a:t>
            </a:r>
            <a:endParaRPr lang="en-US" sz="1200" b="1" dirty="0">
              <a:solidFill>
                <a:schemeClr val="accent2">
                  <a:lumMod val="50000"/>
                </a:schemeClr>
              </a:solidFill>
            </a:endParaRPr>
          </a:p>
        </p:txBody>
      </p:sp>
      <p:sp>
        <p:nvSpPr>
          <p:cNvPr id="7" name="Rectangle 6"/>
          <p:cNvSpPr/>
          <p:nvPr/>
        </p:nvSpPr>
        <p:spPr>
          <a:xfrm>
            <a:off x="633741" y="1219200"/>
            <a:ext cx="7876518" cy="5139869"/>
          </a:xfrm>
          <a:prstGeom prst="rect">
            <a:avLst/>
          </a:prstGeom>
          <a:solidFill>
            <a:schemeClr val="accent6">
              <a:lumMod val="40000"/>
              <a:lumOff val="60000"/>
            </a:schemeClr>
          </a:solidFill>
        </p:spPr>
        <p:txBody>
          <a:bodyPr wrap="square">
            <a:spAutoFit/>
          </a:bodyPr>
          <a:lstStyle/>
          <a:p>
            <a:pPr marL="457200" indent="-457200">
              <a:buFont typeface="+mj-lt"/>
              <a:buAutoNum type="arabicPeriod"/>
            </a:pPr>
            <a:r>
              <a:rPr lang="en-US" sz="2300" dirty="0" smtClean="0">
                <a:solidFill>
                  <a:schemeClr val="accent6">
                    <a:lumMod val="50000"/>
                  </a:schemeClr>
                </a:solidFill>
              </a:rPr>
              <a:t>A </a:t>
            </a:r>
            <a:r>
              <a:rPr lang="en-US" sz="2300" dirty="0">
                <a:solidFill>
                  <a:schemeClr val="accent6">
                    <a:lumMod val="50000"/>
                  </a:schemeClr>
                </a:solidFill>
              </a:rPr>
              <a:t>student with a disability may request a modification </a:t>
            </a:r>
            <a:r>
              <a:rPr lang="en-US" sz="2300" dirty="0" smtClean="0">
                <a:solidFill>
                  <a:schemeClr val="accent6">
                    <a:lumMod val="50000"/>
                  </a:schemeClr>
                </a:solidFill>
              </a:rPr>
              <a:t>to </a:t>
            </a:r>
            <a:r>
              <a:rPr lang="en-US" sz="2300" b="1" dirty="0">
                <a:solidFill>
                  <a:srgbClr val="C00000"/>
                </a:solidFill>
              </a:rPr>
              <a:t>any</a:t>
            </a:r>
            <a:r>
              <a:rPr lang="en-US" sz="2300" dirty="0">
                <a:solidFill>
                  <a:srgbClr val="C00000"/>
                </a:solidFill>
              </a:rPr>
              <a:t> part of the Michigan Merit Curriculum </a:t>
            </a:r>
            <a:r>
              <a:rPr lang="en-US" sz="2300" dirty="0">
                <a:solidFill>
                  <a:schemeClr val="accent6">
                    <a:lumMod val="50000"/>
                  </a:schemeClr>
                </a:solidFill>
              </a:rPr>
              <a:t>if the modification is based on the impact the student’s disability has on accessing or demonstrating proficiency in meeting the </a:t>
            </a:r>
            <a:r>
              <a:rPr lang="en-US" sz="2300" dirty="0" smtClean="0">
                <a:solidFill>
                  <a:schemeClr val="accent6">
                    <a:lumMod val="50000"/>
                  </a:schemeClr>
                </a:solidFill>
              </a:rPr>
              <a:t>MMC expectations</a:t>
            </a:r>
            <a:r>
              <a:rPr lang="en-US" sz="2300" dirty="0">
                <a:solidFill>
                  <a:schemeClr val="accent6">
                    <a:lumMod val="50000"/>
                  </a:schemeClr>
                </a:solidFill>
              </a:rPr>
              <a:t>.</a:t>
            </a:r>
          </a:p>
          <a:p>
            <a:pPr marL="457200" indent="-457200">
              <a:buFont typeface="+mj-lt"/>
              <a:buAutoNum type="arabicPeriod"/>
            </a:pPr>
            <a:r>
              <a:rPr lang="en-US" sz="2300" b="1" dirty="0" smtClean="0">
                <a:solidFill>
                  <a:srgbClr val="C00000"/>
                </a:solidFill>
              </a:rPr>
              <a:t>Every</a:t>
            </a:r>
            <a:r>
              <a:rPr lang="en-US" sz="2300" dirty="0" smtClean="0">
                <a:solidFill>
                  <a:schemeClr val="accent6">
                    <a:lumMod val="50000"/>
                  </a:schemeClr>
                </a:solidFill>
              </a:rPr>
              <a:t> </a:t>
            </a:r>
            <a:r>
              <a:rPr lang="en-US" sz="2300" dirty="0">
                <a:solidFill>
                  <a:schemeClr val="accent6">
                    <a:lumMod val="50000"/>
                  </a:schemeClr>
                </a:solidFill>
              </a:rPr>
              <a:t>effort must be made to provide students with disabilities </a:t>
            </a:r>
            <a:r>
              <a:rPr lang="en-US" sz="2300" dirty="0">
                <a:solidFill>
                  <a:srgbClr val="C00000"/>
                </a:solidFill>
              </a:rPr>
              <a:t>full access to the Michigan Merit Curriculum before making modifications</a:t>
            </a:r>
            <a:r>
              <a:rPr lang="en-US" sz="2300" dirty="0">
                <a:solidFill>
                  <a:schemeClr val="accent6">
                    <a:lumMod val="50000"/>
                  </a:schemeClr>
                </a:solidFill>
              </a:rPr>
              <a:t>. </a:t>
            </a:r>
            <a:endParaRPr lang="en-US" sz="2300" dirty="0" smtClean="0">
              <a:solidFill>
                <a:schemeClr val="accent6">
                  <a:lumMod val="50000"/>
                </a:schemeClr>
              </a:solidFill>
            </a:endParaRPr>
          </a:p>
          <a:p>
            <a:pPr marL="457200" indent="-457200">
              <a:buFont typeface="+mj-lt"/>
              <a:buAutoNum type="arabicPeriod"/>
            </a:pPr>
            <a:r>
              <a:rPr lang="en-US" sz="2400" dirty="0"/>
              <a:t>The student’s response to supports and interventions needs to be taken into account when determining the appropriateness of any modification. </a:t>
            </a:r>
            <a:endParaRPr lang="en-US" sz="2400" dirty="0" smtClean="0"/>
          </a:p>
          <a:p>
            <a:pPr marL="457200" indent="-457200">
              <a:buFont typeface="+mj-lt"/>
              <a:buAutoNum type="arabicPeriod"/>
            </a:pPr>
            <a:r>
              <a:rPr lang="en-US" sz="2400" dirty="0" smtClean="0">
                <a:solidFill>
                  <a:srgbClr val="C00000"/>
                </a:solidFill>
              </a:rPr>
              <a:t>It </a:t>
            </a:r>
            <a:r>
              <a:rPr lang="en-US" sz="2400" dirty="0">
                <a:solidFill>
                  <a:srgbClr val="C00000"/>
                </a:solidFill>
              </a:rPr>
              <a:t>must be the student’s needs and not the instructional environment that creates the barrier to access or proficiency. </a:t>
            </a:r>
            <a:endParaRPr lang="en-US" sz="2300" dirty="0">
              <a:solidFill>
                <a:srgbClr val="C00000"/>
              </a:solidFill>
            </a:endParaRPr>
          </a:p>
        </p:txBody>
      </p:sp>
    </p:spTree>
    <p:extLst>
      <p:ext uri="{BB962C8B-B14F-4D97-AF65-F5344CB8AC3E}">
        <p14:creationId xmlns:p14="http://schemas.microsoft.com/office/powerpoint/2010/main" val="226719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 </a:t>
            </a:r>
            <a:r>
              <a:rPr lang="en-US" sz="1200" b="1" dirty="0" err="1" smtClean="0">
                <a:solidFill>
                  <a:schemeClr val="accent2">
                    <a:lumMod val="50000"/>
                  </a:schemeClr>
                </a:solidFill>
              </a:rPr>
              <a:t>cont</a:t>
            </a:r>
            <a:r>
              <a:rPr lang="en-US" sz="1200" b="1" dirty="0" smtClean="0">
                <a:solidFill>
                  <a:schemeClr val="accent2">
                    <a:lumMod val="50000"/>
                  </a:schemeClr>
                </a:solidFill>
              </a:rPr>
              <a:t>…</a:t>
            </a:r>
            <a:endParaRPr lang="en-US" sz="1200" b="1" dirty="0">
              <a:solidFill>
                <a:schemeClr val="accent2">
                  <a:lumMod val="50000"/>
                </a:schemeClr>
              </a:solidFill>
            </a:endParaRPr>
          </a:p>
        </p:txBody>
      </p:sp>
      <p:sp>
        <p:nvSpPr>
          <p:cNvPr id="7" name="Rectangle 6"/>
          <p:cNvSpPr/>
          <p:nvPr/>
        </p:nvSpPr>
        <p:spPr>
          <a:xfrm>
            <a:off x="649575" y="3205862"/>
            <a:ext cx="7876518" cy="2569934"/>
          </a:xfrm>
          <a:prstGeom prst="rect">
            <a:avLst/>
          </a:prstGeom>
          <a:solidFill>
            <a:schemeClr val="accent6">
              <a:lumMod val="40000"/>
              <a:lumOff val="60000"/>
            </a:schemeClr>
          </a:solidFill>
        </p:spPr>
        <p:txBody>
          <a:bodyPr wrap="square">
            <a:spAutoFit/>
          </a:bodyPr>
          <a:lstStyle/>
          <a:p>
            <a:pPr marL="457200" indent="-457200">
              <a:buFont typeface="+mj-lt"/>
              <a:buAutoNum type="arabicPeriod"/>
            </a:pPr>
            <a:r>
              <a:rPr lang="en-US" sz="2300" dirty="0" smtClean="0">
                <a:solidFill>
                  <a:schemeClr val="accent6">
                    <a:lumMod val="50000"/>
                  </a:schemeClr>
                </a:solidFill>
              </a:rPr>
              <a:t>A PC cannot modify so much of the curriculum that it could be considered an alternative curriculum that still leads to a diploma.</a:t>
            </a:r>
          </a:p>
          <a:p>
            <a:pPr marL="457200" indent="-457200">
              <a:buFont typeface="+mj-lt"/>
              <a:buAutoNum type="arabicPeriod"/>
            </a:pPr>
            <a:r>
              <a:rPr lang="en-US" sz="2300" dirty="0" smtClean="0">
                <a:solidFill>
                  <a:schemeClr val="accent6">
                    <a:lumMod val="50000"/>
                  </a:schemeClr>
                </a:solidFill>
              </a:rPr>
              <a:t>Practicable and to the extent necessary both mean to include as much of the MMC as possible.  Modifications should only be made where needed – no blanket modifications based on disability.</a:t>
            </a:r>
            <a:endParaRPr lang="en-US" sz="2300" dirty="0">
              <a:solidFill>
                <a:schemeClr val="accent6">
                  <a:lumMod val="50000"/>
                </a:schemeClr>
              </a:solidFill>
            </a:endParaRPr>
          </a:p>
        </p:txBody>
      </p:sp>
      <p:sp>
        <p:nvSpPr>
          <p:cNvPr id="2" name="Rectangle 1"/>
          <p:cNvSpPr/>
          <p:nvPr/>
        </p:nvSpPr>
        <p:spPr>
          <a:xfrm>
            <a:off x="2301834" y="1524000"/>
            <a:ext cx="4572000" cy="1415772"/>
          </a:xfrm>
          <a:prstGeom prst="rect">
            <a:avLst/>
          </a:prstGeom>
          <a:solidFill>
            <a:schemeClr val="accent6">
              <a:lumMod val="40000"/>
              <a:lumOff val="60000"/>
            </a:schemeClr>
          </a:solidFill>
        </p:spPr>
        <p:txBody>
          <a:bodyPr>
            <a:spAutoFit/>
          </a:bodyPr>
          <a:lstStyle/>
          <a:p>
            <a:r>
              <a:rPr lang="en-US" sz="2400" dirty="0" smtClean="0">
                <a:solidFill>
                  <a:srgbClr val="C00000"/>
                </a:solidFill>
              </a:rPr>
              <a:t>“…additional </a:t>
            </a:r>
            <a:r>
              <a:rPr lang="en-US" sz="2400" dirty="0">
                <a:solidFill>
                  <a:srgbClr val="C00000"/>
                </a:solidFill>
              </a:rPr>
              <a:t>modification to the extent necessary because of the pupil’s </a:t>
            </a:r>
            <a:r>
              <a:rPr lang="en-US" sz="2400" dirty="0" smtClean="0">
                <a:solidFill>
                  <a:srgbClr val="C00000"/>
                </a:solidFill>
              </a:rPr>
              <a:t>disability.”</a:t>
            </a:r>
          </a:p>
          <a:p>
            <a:pPr algn="r"/>
            <a:r>
              <a:rPr lang="en-US" sz="1400" dirty="0" smtClean="0">
                <a:solidFill>
                  <a:srgbClr val="C00000"/>
                </a:solidFill>
              </a:rPr>
              <a:t>MDE</a:t>
            </a:r>
            <a:endParaRPr lang="en-US" sz="1400" dirty="0">
              <a:solidFill>
                <a:srgbClr val="C00000"/>
              </a:solidFill>
            </a:endParaRPr>
          </a:p>
        </p:txBody>
      </p:sp>
    </p:spTree>
    <p:extLst>
      <p:ext uri="{BB962C8B-B14F-4D97-AF65-F5344CB8AC3E}">
        <p14:creationId xmlns:p14="http://schemas.microsoft.com/office/powerpoint/2010/main" val="1847786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Practicable defined</a:t>
            </a:r>
            <a:endParaRPr lang="en-US" sz="1200" b="1" dirty="0">
              <a:solidFill>
                <a:schemeClr val="accent2">
                  <a:lumMod val="50000"/>
                </a:schemeClr>
              </a:solidFill>
            </a:endParaRPr>
          </a:p>
        </p:txBody>
      </p:sp>
      <p:sp>
        <p:nvSpPr>
          <p:cNvPr id="7" name="Rectangle 6"/>
          <p:cNvSpPr/>
          <p:nvPr/>
        </p:nvSpPr>
        <p:spPr>
          <a:xfrm>
            <a:off x="1539689" y="2286000"/>
            <a:ext cx="6385111" cy="2523768"/>
          </a:xfrm>
          <a:prstGeom prst="rect">
            <a:avLst/>
          </a:prstGeom>
          <a:solidFill>
            <a:schemeClr val="accent6">
              <a:lumMod val="40000"/>
              <a:lumOff val="60000"/>
            </a:schemeClr>
          </a:solidFill>
        </p:spPr>
        <p:txBody>
          <a:bodyPr wrap="square">
            <a:spAutoFit/>
          </a:bodyPr>
          <a:lstStyle/>
          <a:p>
            <a:r>
              <a:rPr lang="en-US" sz="2400" dirty="0"/>
              <a:t>Practicable </a:t>
            </a:r>
            <a:r>
              <a:rPr lang="en-US" sz="2400" dirty="0" smtClean="0"/>
              <a:t>content </a:t>
            </a:r>
            <a:r>
              <a:rPr lang="en-US" sz="2400" dirty="0"/>
              <a:t>is the mix of existing MMC content expectations and modifications to those expectations </a:t>
            </a:r>
            <a:r>
              <a:rPr lang="en-US" sz="2400" dirty="0" smtClean="0"/>
              <a:t>driven </a:t>
            </a:r>
            <a:r>
              <a:rPr lang="en-US" sz="2400" dirty="0"/>
              <a:t>by student need, that when achieved, will ensure the student progresses toward his or her </a:t>
            </a:r>
            <a:r>
              <a:rPr lang="en-US" sz="2400" dirty="0" smtClean="0"/>
              <a:t>identified </a:t>
            </a:r>
            <a:r>
              <a:rPr lang="en-US" sz="2400" dirty="0"/>
              <a:t>postsecondary and career goal(s). </a:t>
            </a:r>
            <a:endParaRPr lang="en-US" sz="2400" dirty="0" smtClean="0"/>
          </a:p>
          <a:p>
            <a:pPr algn="r"/>
            <a:r>
              <a:rPr lang="en-US" sz="1400" dirty="0" smtClean="0">
                <a:solidFill>
                  <a:schemeClr val="accent6">
                    <a:lumMod val="50000"/>
                  </a:schemeClr>
                </a:solidFill>
              </a:rPr>
              <a:t>MDE</a:t>
            </a:r>
            <a:endParaRPr lang="en-US" sz="1400" dirty="0"/>
          </a:p>
        </p:txBody>
      </p:sp>
    </p:spTree>
    <p:extLst>
      <p:ext uri="{BB962C8B-B14F-4D97-AF65-F5344CB8AC3E}">
        <p14:creationId xmlns:p14="http://schemas.microsoft.com/office/powerpoint/2010/main" val="526928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1748283"/>
            <a:ext cx="7162800" cy="4493538"/>
          </a:xfrm>
          <a:prstGeom prst="rect">
            <a:avLst/>
          </a:prstGeom>
          <a:solidFill>
            <a:schemeClr val="accent6">
              <a:lumMod val="40000"/>
              <a:lumOff val="60000"/>
            </a:schemeClr>
          </a:solidFill>
        </p:spPr>
        <p:txBody>
          <a:bodyPr wrap="square">
            <a:spAutoFit/>
          </a:bodyPr>
          <a:lstStyle/>
          <a:p>
            <a:r>
              <a:rPr lang="en-US" sz="2200" dirty="0">
                <a:solidFill>
                  <a:schemeClr val="accent6">
                    <a:lumMod val="50000"/>
                  </a:schemeClr>
                </a:solidFill>
              </a:rPr>
              <a:t>Section 380.1278b(5)(k) provides that “If the parent or legal guardian of a pupil requests as part of the pupil’s personal curriculum a modification of the Michigan merit standard requirements that would not otherwise be allowed under this section and demonstrates that the modification is necessary because the pupil is a child with a disability, the school district or public school academy may allow that additional modification to the extent necessary because of the pupil’s disability</a:t>
            </a:r>
            <a:r>
              <a:rPr lang="en-US" sz="2200" dirty="0">
                <a:solidFill>
                  <a:srgbClr val="C00000"/>
                </a:solidFill>
              </a:rPr>
              <a:t>… </a:t>
            </a:r>
            <a:r>
              <a:rPr lang="en-US" sz="2200" b="1" dirty="0">
                <a:solidFill>
                  <a:srgbClr val="C00000"/>
                </a:solidFill>
              </a:rPr>
              <a:t>(if) </a:t>
            </a:r>
            <a:r>
              <a:rPr lang="en-US" sz="2200" dirty="0">
                <a:solidFill>
                  <a:schemeClr val="accent6">
                    <a:lumMod val="50000"/>
                  </a:schemeClr>
                </a:solidFill>
              </a:rPr>
              <a:t>the modification is consistent with both the pupil’s educational development </a:t>
            </a:r>
            <a:r>
              <a:rPr lang="en-US" sz="2200" dirty="0" smtClean="0">
                <a:solidFill>
                  <a:schemeClr val="accent6">
                    <a:lumMod val="50000"/>
                  </a:schemeClr>
                </a:solidFill>
              </a:rPr>
              <a:t>plan </a:t>
            </a:r>
            <a:r>
              <a:rPr lang="en-US" sz="2200" i="1" dirty="0" smtClean="0">
                <a:solidFill>
                  <a:schemeClr val="accent6">
                    <a:lumMod val="50000"/>
                  </a:schemeClr>
                </a:solidFill>
              </a:rPr>
              <a:t>(EDP)… </a:t>
            </a:r>
            <a:r>
              <a:rPr lang="en-US" sz="2200" dirty="0">
                <a:solidFill>
                  <a:schemeClr val="accent6">
                    <a:lumMod val="50000"/>
                  </a:schemeClr>
                </a:solidFill>
              </a:rPr>
              <a:t>and the pupil’s individualized education </a:t>
            </a:r>
            <a:r>
              <a:rPr lang="en-US" sz="2200" dirty="0" smtClean="0">
                <a:solidFill>
                  <a:schemeClr val="accent6">
                    <a:lumMod val="50000"/>
                  </a:schemeClr>
                </a:solidFill>
              </a:rPr>
              <a:t>program </a:t>
            </a:r>
            <a:r>
              <a:rPr lang="en-US" sz="2200" i="1" dirty="0" smtClean="0">
                <a:solidFill>
                  <a:schemeClr val="accent6">
                    <a:lumMod val="50000"/>
                  </a:schemeClr>
                </a:solidFill>
              </a:rPr>
              <a:t>(IEP).”  Emphasis and parenthesis added</a:t>
            </a:r>
            <a:endParaRPr lang="en-US" sz="2200" i="1" dirty="0">
              <a:solidFill>
                <a:schemeClr val="accent6">
                  <a:lumMod val="50000"/>
                </a:schemeClr>
              </a:solidFill>
            </a:endParaRPr>
          </a:p>
        </p:txBody>
      </p:sp>
      <p:sp>
        <p:nvSpPr>
          <p:cNvPr id="4" name="TextBox 3"/>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3" name="TextBox 2"/>
          <p:cNvSpPr txBox="1"/>
          <p:nvPr/>
        </p:nvSpPr>
        <p:spPr>
          <a:xfrm rot="19760474">
            <a:off x="1551280" y="2403171"/>
            <a:ext cx="6667040" cy="1508105"/>
          </a:xfrm>
          <a:prstGeom prst="rect">
            <a:avLst/>
          </a:prstGeom>
          <a:solidFill>
            <a:schemeClr val="bg1">
              <a:lumMod val="75000"/>
            </a:schemeClr>
          </a:solidFill>
        </p:spPr>
        <p:txBody>
          <a:bodyPr wrap="square" rtlCol="0">
            <a:spAutoFit/>
          </a:bodyPr>
          <a:lstStyle/>
          <a:p>
            <a:r>
              <a:rPr lang="en-US" sz="4400" b="1" dirty="0" smtClean="0"/>
              <a:t>WAIT! </a:t>
            </a:r>
            <a:r>
              <a:rPr lang="en-US" sz="4400" dirty="0" smtClean="0"/>
              <a:t>– The law said we can do all of that </a:t>
            </a:r>
            <a:r>
              <a:rPr lang="en-US" sz="4800" b="1" dirty="0" smtClean="0">
                <a:solidFill>
                  <a:srgbClr val="C00000"/>
                </a:solidFill>
              </a:rPr>
              <a:t>IF ….</a:t>
            </a:r>
            <a:endParaRPr lang="en-US" sz="4800" b="1" dirty="0">
              <a:solidFill>
                <a:srgbClr val="C00000"/>
              </a:solidFill>
            </a:endParaRPr>
          </a:p>
        </p:txBody>
      </p:sp>
    </p:spTree>
    <p:extLst>
      <p:ext uri="{BB962C8B-B14F-4D97-AF65-F5344CB8AC3E}">
        <p14:creationId xmlns:p14="http://schemas.microsoft.com/office/powerpoint/2010/main" val="2037366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33400"/>
            <a:ext cx="4038600" cy="646854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86200" y="2057400"/>
            <a:ext cx="4611936" cy="2677656"/>
          </a:xfrm>
          <a:prstGeom prst="rect">
            <a:avLst/>
          </a:prstGeom>
          <a:solidFill>
            <a:schemeClr val="accent6">
              <a:lumMod val="40000"/>
              <a:lumOff val="60000"/>
            </a:schemeClr>
          </a:solidFill>
        </p:spPr>
        <p:txBody>
          <a:bodyPr wrap="square">
            <a:spAutoFit/>
          </a:bodyPr>
          <a:lstStyle/>
          <a:p>
            <a:r>
              <a:rPr lang="en-US" sz="2400" dirty="0" smtClean="0">
                <a:solidFill>
                  <a:schemeClr val="accent6">
                    <a:lumMod val="50000"/>
                  </a:schemeClr>
                </a:solidFill>
              </a:rPr>
              <a:t>“the </a:t>
            </a:r>
            <a:r>
              <a:rPr lang="en-US" sz="2400" dirty="0">
                <a:solidFill>
                  <a:schemeClr val="accent6">
                    <a:lumMod val="50000"/>
                  </a:schemeClr>
                </a:solidFill>
              </a:rPr>
              <a:t>modification is consistent with both the pupil’s educational development plan </a:t>
            </a:r>
            <a:r>
              <a:rPr lang="en-US" sz="2400" i="1" dirty="0">
                <a:solidFill>
                  <a:schemeClr val="accent6">
                    <a:lumMod val="50000"/>
                  </a:schemeClr>
                </a:solidFill>
              </a:rPr>
              <a:t>(EDP)… </a:t>
            </a:r>
            <a:r>
              <a:rPr lang="en-US" sz="2400" dirty="0">
                <a:solidFill>
                  <a:schemeClr val="accent6">
                    <a:lumMod val="50000"/>
                  </a:schemeClr>
                </a:solidFill>
              </a:rPr>
              <a:t>and the pupil’s individualized education program </a:t>
            </a:r>
            <a:r>
              <a:rPr lang="en-US" sz="2400" i="1" dirty="0">
                <a:solidFill>
                  <a:schemeClr val="accent6">
                    <a:lumMod val="50000"/>
                  </a:schemeClr>
                </a:solidFill>
              </a:rPr>
              <a:t>(IEP</a:t>
            </a:r>
            <a:r>
              <a:rPr lang="en-US" sz="2400" i="1" dirty="0" smtClean="0">
                <a:solidFill>
                  <a:schemeClr val="accent6">
                    <a:lumMod val="50000"/>
                  </a:schemeClr>
                </a:solidFill>
              </a:rPr>
              <a:t>).”</a:t>
            </a:r>
          </a:p>
          <a:p>
            <a:endParaRPr lang="en-US" sz="2400" i="1" dirty="0" smtClean="0">
              <a:solidFill>
                <a:schemeClr val="accent6">
                  <a:lumMod val="50000"/>
                </a:schemeClr>
              </a:solidFill>
            </a:endParaRPr>
          </a:p>
          <a:p>
            <a:pPr algn="ctr"/>
            <a:r>
              <a:rPr lang="en-US" sz="2400" b="1" i="1" dirty="0" smtClean="0">
                <a:solidFill>
                  <a:srgbClr val="C00000"/>
                </a:solidFill>
              </a:rPr>
              <a:t>What?????</a:t>
            </a:r>
            <a:endParaRPr lang="en-US" sz="2400" b="1" dirty="0">
              <a:solidFill>
                <a:srgbClr val="C00000"/>
              </a:solidFill>
            </a:endParaRPr>
          </a:p>
        </p:txBody>
      </p:sp>
      <p:sp>
        <p:nvSpPr>
          <p:cNvPr id="5" name="TextBox 4"/>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Modifications: Special Education </a:t>
            </a:r>
            <a:r>
              <a:rPr lang="en-US" sz="1200" b="1" dirty="0" err="1" smtClean="0">
                <a:solidFill>
                  <a:schemeClr val="accent2">
                    <a:lumMod val="50000"/>
                  </a:schemeClr>
                </a:solidFill>
              </a:rPr>
              <a:t>cont</a:t>
            </a:r>
            <a:r>
              <a:rPr lang="en-US" sz="1200" b="1" dirty="0" smtClean="0">
                <a:solidFill>
                  <a:schemeClr val="accent2">
                    <a:lumMod val="50000"/>
                  </a:schemeClr>
                </a:solidFill>
              </a:rPr>
              <a:t>…</a:t>
            </a:r>
            <a:endParaRPr lang="en-US" sz="1200" b="1" dirty="0">
              <a:solidFill>
                <a:schemeClr val="accent2">
                  <a:lumMod val="50000"/>
                </a:schemeClr>
              </a:solidFill>
            </a:endParaRPr>
          </a:p>
        </p:txBody>
      </p:sp>
    </p:spTree>
    <p:extLst>
      <p:ext uri="{BB962C8B-B14F-4D97-AF65-F5344CB8AC3E}">
        <p14:creationId xmlns:p14="http://schemas.microsoft.com/office/powerpoint/2010/main" val="2087130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04800"/>
            <a:ext cx="8991600" cy="609600"/>
          </a:xfrm>
          <a:solidFill>
            <a:schemeClr val="accent6">
              <a:lumMod val="40000"/>
              <a:lumOff val="60000"/>
            </a:schemeClr>
          </a:solidFill>
        </p:spPr>
        <p:txBody>
          <a:bodyPr/>
          <a:lstStyle/>
          <a:p>
            <a:pPr algn="ctr"/>
            <a:r>
              <a:rPr lang="en-US" altLang="en-US" sz="3200" b="1" dirty="0">
                <a:solidFill>
                  <a:schemeClr val="accent2">
                    <a:lumMod val="50000"/>
                  </a:schemeClr>
                </a:solidFill>
                <a:effectLst>
                  <a:outerShdw blurRad="38100" dist="38100" dir="2700000" algn="tl">
                    <a:srgbClr val="000000">
                      <a:alpha val="43137"/>
                    </a:srgbClr>
                  </a:outerShdw>
                </a:effectLst>
                <a:latin typeface="Verdana" pitchFamily="34" charset="0"/>
              </a:rPr>
              <a:t>Educational Development Plans</a:t>
            </a:r>
          </a:p>
        </p:txBody>
      </p:sp>
      <p:sp>
        <p:nvSpPr>
          <p:cNvPr id="61443" name="Rectangle 3"/>
          <p:cNvSpPr>
            <a:spLocks noGrp="1" noChangeArrowheads="1"/>
          </p:cNvSpPr>
          <p:nvPr>
            <p:ph type="body" idx="1"/>
          </p:nvPr>
        </p:nvSpPr>
        <p:spPr>
          <a:xfrm>
            <a:off x="762000" y="1219200"/>
            <a:ext cx="7924800" cy="5032375"/>
          </a:xfrm>
          <a:solidFill>
            <a:schemeClr val="accent6">
              <a:lumMod val="40000"/>
              <a:lumOff val="60000"/>
            </a:schemeClr>
          </a:solidFill>
        </p:spPr>
        <p:txBody>
          <a:bodyPr/>
          <a:lstStyle/>
          <a:p>
            <a:pPr marL="0" indent="0">
              <a:lnSpc>
                <a:spcPct val="90000"/>
              </a:lnSpc>
              <a:buNone/>
            </a:pPr>
            <a:r>
              <a:rPr lang="en-US" altLang="en-US" sz="2400" dirty="0">
                <a:solidFill>
                  <a:schemeClr val="accent2">
                    <a:lumMod val="50000"/>
                  </a:schemeClr>
                </a:solidFill>
              </a:rPr>
              <a:t>The Board of a LEA or </a:t>
            </a:r>
            <a:r>
              <a:rPr lang="en-US" altLang="en-US" sz="2400" dirty="0" smtClean="0">
                <a:solidFill>
                  <a:schemeClr val="accent2">
                    <a:lumMod val="50000"/>
                  </a:schemeClr>
                </a:solidFill>
              </a:rPr>
              <a:t>PSA </a:t>
            </a:r>
            <a:r>
              <a:rPr lang="en-US" altLang="en-US" sz="2400" dirty="0">
                <a:solidFill>
                  <a:schemeClr val="accent2">
                    <a:lumMod val="50000"/>
                  </a:schemeClr>
                </a:solidFill>
              </a:rPr>
              <a:t>Shall ensure each pupil in Grade 7 is provided with </a:t>
            </a:r>
            <a:r>
              <a:rPr lang="en-US" altLang="en-US" sz="2400" dirty="0" smtClean="0">
                <a:solidFill>
                  <a:schemeClr val="accent2">
                    <a:lumMod val="50000"/>
                  </a:schemeClr>
                </a:solidFill>
              </a:rPr>
              <a:t>the opportunity </a:t>
            </a:r>
            <a:r>
              <a:rPr lang="en-US" altLang="en-US" sz="2400" dirty="0">
                <a:solidFill>
                  <a:schemeClr val="accent2">
                    <a:lumMod val="50000"/>
                  </a:schemeClr>
                </a:solidFill>
              </a:rPr>
              <a:t>to develop an EDP </a:t>
            </a:r>
            <a:endParaRPr lang="en-US" altLang="en-US" sz="2400" dirty="0" smtClean="0">
              <a:solidFill>
                <a:schemeClr val="accent2">
                  <a:lumMod val="50000"/>
                </a:schemeClr>
              </a:solidFill>
            </a:endParaRPr>
          </a:p>
          <a:p>
            <a:pPr marL="0" indent="0">
              <a:lnSpc>
                <a:spcPct val="90000"/>
              </a:lnSpc>
              <a:buNone/>
            </a:pPr>
            <a:endParaRPr lang="en-US" altLang="en-US" sz="2400" dirty="0">
              <a:solidFill>
                <a:schemeClr val="accent2">
                  <a:lumMod val="50000"/>
                </a:schemeClr>
              </a:solidFill>
            </a:endParaRPr>
          </a:p>
          <a:p>
            <a:pPr marL="0" indent="0">
              <a:lnSpc>
                <a:spcPct val="90000"/>
              </a:lnSpc>
              <a:buNone/>
            </a:pPr>
            <a:r>
              <a:rPr lang="en-US" altLang="en-US" sz="2400" dirty="0" smtClean="0">
                <a:solidFill>
                  <a:schemeClr val="accent2">
                    <a:lumMod val="50000"/>
                  </a:schemeClr>
                </a:solidFill>
              </a:rPr>
              <a:t>The </a:t>
            </a:r>
            <a:r>
              <a:rPr lang="en-US" altLang="en-US" sz="2400" dirty="0">
                <a:solidFill>
                  <a:schemeClr val="accent2">
                    <a:lumMod val="50000"/>
                  </a:schemeClr>
                </a:solidFill>
              </a:rPr>
              <a:t>EDP shall be </a:t>
            </a:r>
          </a:p>
          <a:p>
            <a:pPr lvl="2">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developed before the student enters high school</a:t>
            </a:r>
          </a:p>
          <a:p>
            <a:pPr lvl="2">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developed by:</a:t>
            </a:r>
          </a:p>
          <a:p>
            <a:pPr lvl="3">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Pupil</a:t>
            </a:r>
          </a:p>
          <a:p>
            <a:pPr lvl="3">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Under the supervision of the School counselor</a:t>
            </a:r>
          </a:p>
          <a:p>
            <a:pPr lvl="3">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School Psychologist </a:t>
            </a:r>
            <a:r>
              <a:rPr lang="en-US" altLang="en-US" sz="2200" b="1" dirty="0">
                <a:solidFill>
                  <a:srgbClr val="C00000"/>
                </a:solidFill>
                <a:ea typeface="Verdana" panose="020B0604030504040204" pitchFamily="34" charset="0"/>
                <a:cs typeface="Verdana" panose="020B0604030504040204" pitchFamily="34" charset="0"/>
              </a:rPr>
              <a:t>should</a:t>
            </a:r>
            <a:r>
              <a:rPr lang="en-US" altLang="en-US" sz="2200" dirty="0">
                <a:solidFill>
                  <a:srgbClr val="C00000"/>
                </a:solidFill>
                <a:ea typeface="Verdana" panose="020B0604030504040204" pitchFamily="34" charset="0"/>
                <a:cs typeface="Verdana" panose="020B0604030504040204" pitchFamily="34" charset="0"/>
              </a:rPr>
              <a:t> </a:t>
            </a:r>
            <a:r>
              <a:rPr lang="en-US" altLang="en-US" sz="2200" dirty="0">
                <a:solidFill>
                  <a:schemeClr val="accent2">
                    <a:lumMod val="50000"/>
                  </a:schemeClr>
                </a:solidFill>
                <a:ea typeface="Verdana" panose="020B0604030504040204" pitchFamily="34" charset="0"/>
                <a:cs typeface="Verdana" panose="020B0604030504040204" pitchFamily="34" charset="0"/>
              </a:rPr>
              <a:t>be included if the student has an IEP</a:t>
            </a:r>
          </a:p>
          <a:p>
            <a:pPr lvl="2">
              <a:lnSpc>
                <a:spcPct val="90000"/>
              </a:lnSpc>
            </a:pPr>
            <a:r>
              <a:rPr lang="en-US" altLang="en-US" sz="2200" dirty="0">
                <a:solidFill>
                  <a:schemeClr val="accent2">
                    <a:lumMod val="50000"/>
                  </a:schemeClr>
                </a:solidFill>
                <a:ea typeface="Verdana" panose="020B0604030504040204" pitchFamily="34" charset="0"/>
                <a:cs typeface="Verdana" panose="020B0604030504040204" pitchFamily="34" charset="0"/>
              </a:rPr>
              <a:t>based on a career pathways program or similar career exploration program.</a:t>
            </a:r>
          </a:p>
        </p:txBody>
      </p:sp>
    </p:spTree>
    <p:extLst>
      <p:ext uri="{BB962C8B-B14F-4D97-AF65-F5344CB8AC3E}">
        <p14:creationId xmlns:p14="http://schemas.microsoft.com/office/powerpoint/2010/main" val="2074460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2286000" y="1905000"/>
            <a:ext cx="6477000" cy="3200400"/>
          </a:xfrm>
        </p:spPr>
        <p:txBody>
          <a:bodyPr/>
          <a:lstStyle/>
          <a:p>
            <a:pPr>
              <a:tabLst>
                <a:tab pos="2514600" algn="l"/>
              </a:tabLst>
            </a:pPr>
            <a:r>
              <a:rPr lang="en-US" altLang="en-US" sz="2400" b="1" dirty="0" smtClean="0">
                <a:solidFill>
                  <a:srgbClr val="C00000"/>
                </a:solidFill>
                <a:cs typeface="Times New Roman" pitchFamily="18" charset="0"/>
              </a:rPr>
              <a:t>Personal </a:t>
            </a:r>
            <a:r>
              <a:rPr lang="en-US" altLang="en-US" sz="2400" b="1" dirty="0">
                <a:solidFill>
                  <a:srgbClr val="C00000"/>
                </a:solidFill>
                <a:cs typeface="Times New Roman" pitchFamily="18" charset="0"/>
              </a:rPr>
              <a:t>Information</a:t>
            </a:r>
          </a:p>
          <a:p>
            <a:pPr>
              <a:tabLst>
                <a:tab pos="2514600" algn="l"/>
              </a:tabLst>
            </a:pPr>
            <a:r>
              <a:rPr lang="en-US" altLang="en-US" sz="2400" b="1" dirty="0" smtClean="0">
                <a:solidFill>
                  <a:srgbClr val="C00000"/>
                </a:solidFill>
                <a:cs typeface="Times New Roman" pitchFamily="18" charset="0"/>
              </a:rPr>
              <a:t>Career </a:t>
            </a:r>
            <a:r>
              <a:rPr lang="en-US" altLang="en-US" sz="2400" b="1" dirty="0">
                <a:solidFill>
                  <a:srgbClr val="C00000"/>
                </a:solidFill>
                <a:cs typeface="Times New Roman" pitchFamily="18" charset="0"/>
              </a:rPr>
              <a:t>Goal(s)</a:t>
            </a:r>
          </a:p>
          <a:p>
            <a:pPr>
              <a:tabLst>
                <a:tab pos="2514600" algn="l"/>
              </a:tabLst>
            </a:pPr>
            <a:r>
              <a:rPr lang="en-US" altLang="en-US" sz="2400" b="1" dirty="0" smtClean="0">
                <a:solidFill>
                  <a:srgbClr val="C00000"/>
                </a:solidFill>
                <a:cs typeface="Times New Roman" pitchFamily="18" charset="0"/>
              </a:rPr>
              <a:t>Educational/Training </a:t>
            </a:r>
            <a:r>
              <a:rPr lang="en-US" altLang="en-US" sz="2400" b="1" dirty="0">
                <a:solidFill>
                  <a:srgbClr val="C00000"/>
                </a:solidFill>
                <a:cs typeface="Times New Roman" pitchFamily="18" charset="0"/>
              </a:rPr>
              <a:t>Goal(s)</a:t>
            </a:r>
          </a:p>
          <a:p>
            <a:pPr>
              <a:tabLst>
                <a:tab pos="2514600" algn="l"/>
              </a:tabLst>
            </a:pPr>
            <a:r>
              <a:rPr lang="en-US" altLang="en-US" sz="2400" b="1" dirty="0" smtClean="0">
                <a:solidFill>
                  <a:srgbClr val="C00000"/>
                </a:solidFill>
                <a:cs typeface="Times New Roman" pitchFamily="18" charset="0"/>
              </a:rPr>
              <a:t>Assessment </a:t>
            </a:r>
            <a:r>
              <a:rPr lang="en-US" altLang="en-US" sz="2400" b="1" dirty="0">
                <a:solidFill>
                  <a:srgbClr val="C00000"/>
                </a:solidFill>
                <a:cs typeface="Times New Roman" pitchFamily="18" charset="0"/>
              </a:rPr>
              <a:t>Results</a:t>
            </a:r>
          </a:p>
          <a:p>
            <a:pPr>
              <a:tabLst>
                <a:tab pos="2514600" algn="l"/>
              </a:tabLst>
            </a:pPr>
            <a:r>
              <a:rPr lang="en-US" altLang="en-US" sz="2400" b="1" dirty="0" smtClean="0">
                <a:solidFill>
                  <a:srgbClr val="C00000"/>
                </a:solidFill>
                <a:cs typeface="Times New Roman" pitchFamily="18" charset="0"/>
              </a:rPr>
              <a:t>Plan </a:t>
            </a:r>
            <a:r>
              <a:rPr lang="en-US" altLang="en-US" sz="2400" b="1" dirty="0">
                <a:solidFill>
                  <a:srgbClr val="C00000"/>
                </a:solidFill>
                <a:cs typeface="Times New Roman" pitchFamily="18" charset="0"/>
              </a:rPr>
              <a:t>of Action</a:t>
            </a:r>
          </a:p>
          <a:p>
            <a:pPr>
              <a:tabLst>
                <a:tab pos="2514600" algn="l"/>
              </a:tabLst>
            </a:pPr>
            <a:r>
              <a:rPr lang="en-US" altLang="en-US" sz="2400" b="1" dirty="0" smtClean="0">
                <a:solidFill>
                  <a:srgbClr val="C00000"/>
                </a:solidFill>
                <a:cs typeface="Times New Roman" pitchFamily="18" charset="0"/>
              </a:rPr>
              <a:t>Parent Consultation/Endorsement (initial plans since students are under 18)</a:t>
            </a:r>
            <a:endParaRPr lang="en-US" altLang="en-US" sz="2400" b="1" dirty="0">
              <a:solidFill>
                <a:srgbClr val="C00000"/>
              </a:solidFill>
              <a:cs typeface="Times New Roman" pitchFamily="18" charset="0"/>
            </a:endParaRPr>
          </a:p>
        </p:txBody>
      </p:sp>
      <p:sp>
        <p:nvSpPr>
          <p:cNvPr id="6" name="Rectangle 2"/>
          <p:cNvSpPr txBox="1">
            <a:spLocks noChangeArrowheads="1"/>
          </p:cNvSpPr>
          <p:nvPr/>
        </p:nvSpPr>
        <p:spPr>
          <a:xfrm>
            <a:off x="0" y="304800"/>
            <a:ext cx="8991600" cy="609600"/>
          </a:xfrm>
          <a:prstGeom prst="rect">
            <a:avLst/>
          </a:prstGeom>
          <a:solidFill>
            <a:schemeClr val="accent6">
              <a:lumMod val="40000"/>
              <a:lumOff val="60000"/>
            </a:schemeClr>
          </a:solidFill>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altLang="en-US" sz="3200" b="1" kern="0" dirty="0" smtClean="0">
                <a:solidFill>
                  <a:schemeClr val="accent2">
                    <a:lumMod val="50000"/>
                  </a:schemeClr>
                </a:solidFill>
                <a:effectLst>
                  <a:outerShdw blurRad="38100" dist="38100" dir="2700000" algn="tl">
                    <a:srgbClr val="000000">
                      <a:alpha val="43137"/>
                    </a:srgbClr>
                  </a:outerShdw>
                </a:effectLst>
                <a:latin typeface="Verdana" pitchFamily="34" charset="0"/>
              </a:rPr>
              <a:t>Educational Development Plans </a:t>
            </a:r>
            <a:r>
              <a:rPr lang="en-US" altLang="en-US" sz="1200" b="1" kern="0" dirty="0" err="1" smtClean="0">
                <a:solidFill>
                  <a:schemeClr val="accent2">
                    <a:lumMod val="50000"/>
                  </a:schemeClr>
                </a:solidFill>
                <a:effectLst>
                  <a:outerShdw blurRad="38100" dist="38100" dir="2700000" algn="tl">
                    <a:srgbClr val="000000">
                      <a:alpha val="43137"/>
                    </a:srgbClr>
                  </a:outerShdw>
                </a:effectLst>
                <a:latin typeface="Verdana" pitchFamily="34" charset="0"/>
              </a:rPr>
              <a:t>cont</a:t>
            </a:r>
            <a:r>
              <a:rPr lang="en-US" altLang="en-US" sz="1200" b="1" kern="0" dirty="0" smtClean="0">
                <a:solidFill>
                  <a:schemeClr val="accent2">
                    <a:lumMod val="50000"/>
                  </a:schemeClr>
                </a:solidFill>
                <a:effectLst>
                  <a:outerShdw blurRad="38100" dist="38100" dir="2700000" algn="tl">
                    <a:srgbClr val="000000">
                      <a:alpha val="43137"/>
                    </a:srgbClr>
                  </a:outerShdw>
                </a:effectLst>
                <a:latin typeface="Verdana" pitchFamily="34" charset="0"/>
              </a:rPr>
              <a:t>…</a:t>
            </a:r>
            <a:endParaRPr lang="en-US" altLang="en-US" sz="1200" b="1" kern="0" dirty="0">
              <a:solidFill>
                <a:schemeClr val="accent2">
                  <a:lumMod val="50000"/>
                </a:schemeClr>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18628494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90600" y="1324761"/>
            <a:ext cx="7391400" cy="1162050"/>
          </a:xfrm>
        </p:spPr>
        <p:txBody>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12" name="Text Placeholder 11"/>
          <p:cNvSpPr>
            <a:spLocks noGrp="1"/>
          </p:cNvSpPr>
          <p:nvPr>
            <p:ph type="body" sz="half" idx="2"/>
          </p:nvPr>
        </p:nvSpPr>
        <p:spPr>
          <a:xfrm>
            <a:off x="4495800" y="1390650"/>
            <a:ext cx="3008313" cy="4691063"/>
          </a:xfrm>
        </p:spPr>
        <p:txBody>
          <a:bodyPr/>
          <a:lstStyle/>
          <a:p>
            <a:endParaRPr lang="en-US" dirty="0"/>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7400" y="914400"/>
            <a:ext cx="6705600" cy="430887"/>
          </a:xfrm>
          <a:prstGeom prst="rect">
            <a:avLst/>
          </a:prstGeom>
          <a:noFill/>
        </p:spPr>
        <p:txBody>
          <a:bodyPr wrap="square">
            <a:spAutoFit/>
          </a:bodyPr>
          <a:lstStyle/>
          <a:p>
            <a:endParaRPr lang="en-US" sz="2200" dirty="0">
              <a:solidFill>
                <a:schemeClr val="accent6">
                  <a:lumMod val="50000"/>
                </a:schemeClr>
              </a:solidFill>
            </a:endParaRPr>
          </a:p>
        </p:txBody>
      </p:sp>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Michigan Merit Curriculum</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1028700" y="1905000"/>
            <a:ext cx="7086600" cy="2677656"/>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2800" dirty="0" smtClean="0">
                <a:solidFill>
                  <a:schemeClr val="accent1">
                    <a:lumMod val="50000"/>
                  </a:schemeClr>
                </a:solidFill>
              </a:rPr>
              <a:t>18 credit hours for graduation.</a:t>
            </a:r>
          </a:p>
          <a:p>
            <a:pPr marL="285750" indent="-285750">
              <a:buFont typeface="Arial" panose="020B0604020202020204" pitchFamily="34" charset="0"/>
              <a:buChar char="•"/>
            </a:pPr>
            <a:r>
              <a:rPr lang="en-US" sz="2800" dirty="0">
                <a:solidFill>
                  <a:schemeClr val="accent1">
                    <a:lumMod val="50000"/>
                  </a:schemeClr>
                </a:solidFill>
              </a:rPr>
              <a:t>C</a:t>
            </a:r>
            <a:r>
              <a:rPr lang="en-US" sz="2800" dirty="0" smtClean="0">
                <a:solidFill>
                  <a:schemeClr val="accent1">
                    <a:lumMod val="50000"/>
                  </a:schemeClr>
                </a:solidFill>
              </a:rPr>
              <a:t>ontent expectations/standards for each of the credit requirements.</a:t>
            </a:r>
          </a:p>
          <a:p>
            <a:pPr marL="285750" indent="-285750">
              <a:buFont typeface="Arial" panose="020B0604020202020204" pitchFamily="34" charset="0"/>
              <a:buChar char="•"/>
            </a:pPr>
            <a:r>
              <a:rPr lang="en-US" sz="2800" dirty="0" smtClean="0">
                <a:solidFill>
                  <a:schemeClr val="accent1">
                    <a:lumMod val="50000"/>
                  </a:schemeClr>
                </a:solidFill>
              </a:rPr>
              <a:t>Assessments to assure earned credit based on competency must be developed/ implemented by each district.</a:t>
            </a:r>
            <a:endParaRPr lang="en-US" sz="2800" dirty="0">
              <a:solidFill>
                <a:schemeClr val="accent1">
                  <a:lumMod val="50000"/>
                </a:schemeClr>
              </a:solidFill>
            </a:endParaRPr>
          </a:p>
        </p:txBody>
      </p:sp>
    </p:spTree>
    <p:extLst>
      <p:ext uri="{BB962C8B-B14F-4D97-AF65-F5344CB8AC3E}">
        <p14:creationId xmlns:p14="http://schemas.microsoft.com/office/powerpoint/2010/main" val="1082357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04800"/>
            <a:ext cx="8991600" cy="609600"/>
          </a:xfrm>
          <a:solidFill>
            <a:schemeClr val="accent6">
              <a:lumMod val="40000"/>
              <a:lumOff val="60000"/>
            </a:schemeClr>
          </a:solidFill>
        </p:spPr>
        <p:txBody>
          <a:bodyPr/>
          <a:lstStyle/>
          <a:p>
            <a:pPr algn="ctr"/>
            <a:r>
              <a:rPr lang="en-US" altLang="en-US" sz="3200" b="1" dirty="0">
                <a:solidFill>
                  <a:schemeClr val="accent2">
                    <a:lumMod val="50000"/>
                  </a:schemeClr>
                </a:solidFill>
                <a:effectLst>
                  <a:outerShdw blurRad="38100" dist="38100" dir="2700000" algn="tl">
                    <a:srgbClr val="000000">
                      <a:alpha val="43137"/>
                    </a:srgbClr>
                  </a:outerShdw>
                </a:effectLst>
                <a:latin typeface="Verdana" pitchFamily="34" charset="0"/>
              </a:rPr>
              <a:t>Educational Development Plans</a:t>
            </a:r>
          </a:p>
        </p:txBody>
      </p:sp>
      <p:sp>
        <p:nvSpPr>
          <p:cNvPr id="61443" name="Rectangle 3"/>
          <p:cNvSpPr>
            <a:spLocks noGrp="1" noChangeArrowheads="1"/>
          </p:cNvSpPr>
          <p:nvPr>
            <p:ph type="body" idx="1"/>
          </p:nvPr>
        </p:nvSpPr>
        <p:spPr>
          <a:xfrm>
            <a:off x="762000" y="1219200"/>
            <a:ext cx="7924800" cy="5032375"/>
          </a:xfrm>
          <a:solidFill>
            <a:schemeClr val="accent6">
              <a:lumMod val="40000"/>
              <a:lumOff val="60000"/>
            </a:schemeClr>
          </a:solidFill>
        </p:spPr>
        <p:txBody>
          <a:bodyPr/>
          <a:lstStyle/>
          <a:p>
            <a:pPr marL="342900" lvl="1" indent="-342900">
              <a:buFont typeface="+mj-lt"/>
              <a:buAutoNum type="arabicPeriod"/>
            </a:pPr>
            <a:r>
              <a:rPr lang="en-US" sz="2400" dirty="0">
                <a:solidFill>
                  <a:schemeClr val="accent2">
                    <a:lumMod val="50000"/>
                  </a:schemeClr>
                </a:solidFill>
              </a:rPr>
              <a:t>Modifications must be aligned to student’s Post-Secondary goals as outlined in their Educational Development Plan (EDP</a:t>
            </a:r>
            <a:r>
              <a:rPr lang="en-US" sz="2400" dirty="0" smtClean="0">
                <a:solidFill>
                  <a:schemeClr val="accent2">
                    <a:lumMod val="50000"/>
                  </a:schemeClr>
                </a:solidFill>
              </a:rPr>
              <a:t>).</a:t>
            </a:r>
          </a:p>
          <a:p>
            <a:pPr lvl="1">
              <a:tabLst>
                <a:tab pos="2514600" algn="l"/>
              </a:tabLst>
            </a:pPr>
            <a:r>
              <a:rPr lang="en-US" altLang="en-US" sz="2400" b="1" dirty="0">
                <a:solidFill>
                  <a:srgbClr val="C00000"/>
                </a:solidFill>
                <a:cs typeface="Times New Roman" pitchFamily="18" charset="0"/>
              </a:rPr>
              <a:t>Career </a:t>
            </a:r>
            <a:r>
              <a:rPr lang="en-US" altLang="en-US" sz="2400" b="1" dirty="0" smtClean="0">
                <a:solidFill>
                  <a:srgbClr val="C00000"/>
                </a:solidFill>
                <a:cs typeface="Times New Roman" pitchFamily="18" charset="0"/>
              </a:rPr>
              <a:t>Goal(s)</a:t>
            </a:r>
          </a:p>
          <a:p>
            <a:pPr marL="457200" lvl="1" indent="0">
              <a:buNone/>
              <a:tabLst>
                <a:tab pos="2514600" algn="l"/>
              </a:tabLst>
            </a:pPr>
            <a:endParaRPr lang="en-US" altLang="en-US" sz="2400" b="1" dirty="0">
              <a:solidFill>
                <a:srgbClr val="C00000"/>
              </a:solidFill>
              <a:cs typeface="Times New Roman" pitchFamily="18" charset="0"/>
            </a:endParaRPr>
          </a:p>
          <a:p>
            <a:pPr marL="457200" lvl="1" indent="0">
              <a:buNone/>
              <a:tabLst>
                <a:tab pos="2514600" algn="l"/>
              </a:tabLst>
            </a:pPr>
            <a:r>
              <a:rPr lang="en-US" altLang="en-US" sz="2400" b="1" dirty="0" smtClean="0">
                <a:solidFill>
                  <a:srgbClr val="C00000"/>
                </a:solidFill>
                <a:cs typeface="Times New Roman" pitchFamily="18" charset="0"/>
              </a:rPr>
              <a:t>Modifying chemistry may not be advisable for a student interested in becoming a doctor, but for a student who has a goal of becoming a police officer it might be an okay modification</a:t>
            </a:r>
            <a:endParaRPr lang="en-US" altLang="en-US" sz="2400" b="1" dirty="0">
              <a:solidFill>
                <a:srgbClr val="C00000"/>
              </a:solidFill>
              <a:cs typeface="Times New Roman" pitchFamily="18" charset="0"/>
            </a:endParaRPr>
          </a:p>
        </p:txBody>
      </p:sp>
    </p:spTree>
    <p:extLst>
      <p:ext uri="{BB962C8B-B14F-4D97-AF65-F5344CB8AC3E}">
        <p14:creationId xmlns:p14="http://schemas.microsoft.com/office/powerpoint/2010/main" val="1924914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04800"/>
            <a:ext cx="8991600" cy="609600"/>
          </a:xfrm>
          <a:solidFill>
            <a:schemeClr val="accent6">
              <a:lumMod val="40000"/>
              <a:lumOff val="60000"/>
            </a:schemeClr>
          </a:solidFill>
        </p:spPr>
        <p:txBody>
          <a:bodyPr/>
          <a:lstStyle/>
          <a:p>
            <a:pPr algn="ctr"/>
            <a:r>
              <a:rPr lang="en-US" altLang="en-US" sz="3200" b="1" dirty="0">
                <a:solidFill>
                  <a:schemeClr val="accent2">
                    <a:lumMod val="50000"/>
                  </a:schemeClr>
                </a:solidFill>
                <a:effectLst>
                  <a:outerShdw blurRad="38100" dist="38100" dir="2700000" algn="tl">
                    <a:srgbClr val="000000">
                      <a:alpha val="43137"/>
                    </a:srgbClr>
                  </a:outerShdw>
                </a:effectLst>
                <a:latin typeface="Verdana" pitchFamily="34" charset="0"/>
              </a:rPr>
              <a:t>Educational Development Plans</a:t>
            </a:r>
          </a:p>
        </p:txBody>
      </p:sp>
      <p:sp>
        <p:nvSpPr>
          <p:cNvPr id="61443" name="Rectangle 3"/>
          <p:cNvSpPr>
            <a:spLocks noGrp="1" noChangeArrowheads="1"/>
          </p:cNvSpPr>
          <p:nvPr>
            <p:ph type="body" idx="1"/>
          </p:nvPr>
        </p:nvSpPr>
        <p:spPr>
          <a:xfrm>
            <a:off x="762000" y="1219200"/>
            <a:ext cx="7924800" cy="5032375"/>
          </a:xfrm>
          <a:solidFill>
            <a:schemeClr val="accent6">
              <a:lumMod val="40000"/>
              <a:lumOff val="60000"/>
            </a:schemeClr>
          </a:solidFill>
        </p:spPr>
        <p:txBody>
          <a:bodyPr/>
          <a:lstStyle/>
          <a:p>
            <a:pPr marL="342900" lvl="1" indent="-342900">
              <a:buFont typeface="+mj-lt"/>
              <a:buAutoNum type="arabicPeriod"/>
            </a:pPr>
            <a:r>
              <a:rPr lang="en-US" sz="2400" dirty="0">
                <a:solidFill>
                  <a:schemeClr val="accent2">
                    <a:lumMod val="50000"/>
                  </a:schemeClr>
                </a:solidFill>
              </a:rPr>
              <a:t>Modifications must be aligned to student’s Post-Secondary goals as outlined in their Educational Development Plan (EDP</a:t>
            </a:r>
            <a:r>
              <a:rPr lang="en-US" sz="2400" dirty="0" smtClean="0">
                <a:solidFill>
                  <a:schemeClr val="accent2">
                    <a:lumMod val="50000"/>
                  </a:schemeClr>
                </a:solidFill>
              </a:rPr>
              <a:t>).</a:t>
            </a:r>
          </a:p>
          <a:p>
            <a:pPr lvl="1">
              <a:tabLst>
                <a:tab pos="2514600" algn="l"/>
              </a:tabLst>
            </a:pPr>
            <a:r>
              <a:rPr lang="en-US" altLang="en-US" sz="2400" b="1" dirty="0" smtClean="0">
                <a:solidFill>
                  <a:srgbClr val="C00000"/>
                </a:solidFill>
                <a:cs typeface="Times New Roman" pitchFamily="18" charset="0"/>
              </a:rPr>
              <a:t>Educational/Training Goal(s)</a:t>
            </a:r>
          </a:p>
          <a:p>
            <a:pPr lvl="1">
              <a:tabLst>
                <a:tab pos="2514600" algn="l"/>
              </a:tabLst>
            </a:pPr>
            <a:endParaRPr lang="en-US" altLang="en-US" sz="2400" b="1" dirty="0">
              <a:solidFill>
                <a:srgbClr val="C00000"/>
              </a:solidFill>
              <a:cs typeface="Times New Roman" pitchFamily="18" charset="0"/>
            </a:endParaRPr>
          </a:p>
          <a:p>
            <a:pPr marL="457200" lvl="1" indent="0">
              <a:buNone/>
              <a:tabLst>
                <a:tab pos="2514600" algn="l"/>
              </a:tabLst>
            </a:pPr>
            <a:r>
              <a:rPr lang="en-US" altLang="en-US" sz="2400" b="1" dirty="0" smtClean="0">
                <a:solidFill>
                  <a:srgbClr val="C00000"/>
                </a:solidFill>
                <a:cs typeface="Times New Roman" pitchFamily="18" charset="0"/>
              </a:rPr>
              <a:t>Modifying the content expectations of Algebra II may not be advisable for a student interested in attending U of M  (could be challenging to pass the MME and meet their enrollment criteria).  However the same modification for a student interested in attending a community college or a specific trade school </a:t>
            </a:r>
            <a:r>
              <a:rPr lang="en-US" altLang="en-US" sz="2400" b="1" dirty="0" smtClean="0">
                <a:solidFill>
                  <a:srgbClr val="C00000"/>
                </a:solidFill>
                <a:cs typeface="Times New Roman" pitchFamily="18" charset="0"/>
              </a:rPr>
              <a:t>might </a:t>
            </a:r>
            <a:r>
              <a:rPr lang="en-US" altLang="en-US" sz="2400" b="1" dirty="0" smtClean="0">
                <a:solidFill>
                  <a:srgbClr val="C00000"/>
                </a:solidFill>
                <a:cs typeface="Times New Roman" pitchFamily="18" charset="0"/>
              </a:rPr>
              <a:t>not negatively impact their school goals. </a:t>
            </a:r>
            <a:endParaRPr lang="en-US" altLang="en-US" sz="2400" b="1" dirty="0">
              <a:solidFill>
                <a:srgbClr val="C00000"/>
              </a:solidFill>
              <a:cs typeface="Times New Roman" pitchFamily="18" charset="0"/>
            </a:endParaRPr>
          </a:p>
        </p:txBody>
      </p:sp>
    </p:spTree>
    <p:extLst>
      <p:ext uri="{BB962C8B-B14F-4D97-AF65-F5344CB8AC3E}">
        <p14:creationId xmlns:p14="http://schemas.microsoft.com/office/powerpoint/2010/main" val="3879479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848350" y="2590800"/>
            <a:ext cx="3008313" cy="1447800"/>
          </a:xfrm>
        </p:spPr>
        <p:txBody>
          <a:bodyPr/>
          <a:lstStyle/>
          <a:p>
            <a:pPr algn="ctr"/>
            <a:r>
              <a:rPr lang="en-US" sz="4000" dirty="0" smtClean="0">
                <a:solidFill>
                  <a:schemeClr val="accent2">
                    <a:lumMod val="50000"/>
                  </a:schemeClr>
                </a:solidFill>
              </a:rPr>
              <a:t>EDP example</a:t>
            </a:r>
            <a:endParaRPr lang="en-US" sz="4000" dirty="0">
              <a:solidFill>
                <a:schemeClr val="accent2">
                  <a:lumMod val="50000"/>
                </a:schemeClr>
              </a:solidFill>
            </a:endParaRPr>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4600" y="1981200"/>
            <a:ext cx="333375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2282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0CD2E57-EBA3-4825-82D4-96658BB66C23}" type="slidenum">
              <a:rPr lang="en-US" altLang="en-US"/>
              <a:pPr/>
              <a:t>43</a:t>
            </a:fld>
            <a:endParaRPr lang="en-US" altLang="en-US"/>
          </a:p>
        </p:txBody>
      </p:sp>
      <p:pic>
        <p:nvPicPr>
          <p:cNvPr id="538626" name="Picture 2" descr="msoCB80B"/>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7200" y="838200"/>
            <a:ext cx="8305800" cy="528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4679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187BA-B42D-4201-81A6-569AA463B269}" type="slidenum">
              <a:rPr lang="en-US" altLang="en-US"/>
              <a:pPr/>
              <a:t>44</a:t>
            </a:fld>
            <a:endParaRPr lang="en-US" altLang="en-US"/>
          </a:p>
        </p:txBody>
      </p:sp>
      <p:pic>
        <p:nvPicPr>
          <p:cNvPr id="540674" name="Picture 2" descr="msoB8C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34925"/>
            <a:ext cx="87503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1956449"/>
            <a:ext cx="2971800" cy="2062103"/>
          </a:xfrm>
          <a:prstGeom prst="rect">
            <a:avLst/>
          </a:prstGeom>
          <a:solidFill>
            <a:srgbClr val="C00000"/>
          </a:solidFill>
          <a:ln>
            <a:solidFill>
              <a:schemeClr val="tx1"/>
            </a:solidFill>
          </a:ln>
        </p:spPr>
        <p:txBody>
          <a:bodyPr wrap="square" rtlCol="0">
            <a:spAutoFit/>
          </a:bodyPr>
          <a:lstStyle/>
          <a:p>
            <a:r>
              <a:rPr lang="en-US" sz="3200" b="1" dirty="0" smtClean="0">
                <a:solidFill>
                  <a:schemeClr val="bg1"/>
                </a:solidFill>
              </a:rPr>
              <a:t>Some districts use </a:t>
            </a:r>
            <a:r>
              <a:rPr lang="en-US" sz="3200" b="1" dirty="0">
                <a:solidFill>
                  <a:schemeClr val="bg1"/>
                </a:solidFill>
              </a:rPr>
              <a:t>C</a:t>
            </a:r>
            <a:r>
              <a:rPr lang="en-US" sz="3200" b="1" dirty="0" smtClean="0">
                <a:solidFill>
                  <a:schemeClr val="bg1"/>
                </a:solidFill>
              </a:rPr>
              <a:t>areer </a:t>
            </a:r>
            <a:r>
              <a:rPr lang="en-US" sz="3200" b="1" dirty="0">
                <a:solidFill>
                  <a:schemeClr val="bg1"/>
                </a:solidFill>
              </a:rPr>
              <a:t>C</a:t>
            </a:r>
            <a:r>
              <a:rPr lang="en-US" sz="3200" b="1" dirty="0" smtClean="0">
                <a:solidFill>
                  <a:schemeClr val="bg1"/>
                </a:solidFill>
              </a:rPr>
              <a:t>ruising</a:t>
            </a:r>
            <a:endParaRPr lang="en-US" sz="3200" b="1" dirty="0">
              <a:solidFill>
                <a:schemeClr val="bg1"/>
              </a:solidFill>
            </a:endParaRPr>
          </a:p>
        </p:txBody>
      </p:sp>
    </p:spTree>
    <p:extLst>
      <p:ext uri="{BB962C8B-B14F-4D97-AF65-F5344CB8AC3E}">
        <p14:creationId xmlns:p14="http://schemas.microsoft.com/office/powerpoint/2010/main" val="113183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2FF6-8CEB-465E-BCB5-AC21BBBAB532}" type="slidenum">
              <a:rPr lang="en-US" altLang="en-US"/>
              <a:pPr/>
              <a:t>45</a:t>
            </a:fld>
            <a:endParaRPr lang="en-US" altLang="en-US"/>
          </a:p>
        </p:txBody>
      </p:sp>
      <p:pic>
        <p:nvPicPr>
          <p:cNvPr id="542722" name="Picture 2" descr="msoB38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165100"/>
            <a:ext cx="87503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0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44A72C-7AF2-4E55-9B08-0AFD27AB0C0F}" type="slidenum">
              <a:rPr lang="en-US" altLang="en-US"/>
              <a:pPr/>
              <a:t>46</a:t>
            </a:fld>
            <a:endParaRPr lang="en-US" altLang="en-US"/>
          </a:p>
        </p:txBody>
      </p:sp>
      <p:pic>
        <p:nvPicPr>
          <p:cNvPr id="544770" name="Picture 2" descr="mso1C7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165100"/>
            <a:ext cx="87503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485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751344"/>
            <a:ext cx="7772400" cy="5032147"/>
          </a:xfrm>
          <a:prstGeom prst="rect">
            <a:avLst/>
          </a:prstGeom>
          <a:solidFill>
            <a:schemeClr val="accent6">
              <a:lumMod val="40000"/>
              <a:lumOff val="60000"/>
            </a:schemeClr>
          </a:solidFill>
        </p:spPr>
        <p:txBody>
          <a:bodyPr wrap="square">
            <a:spAutoFit/>
          </a:bodyPr>
          <a:lstStyle/>
          <a:p>
            <a:r>
              <a:rPr lang="en-US" sz="2100" dirty="0" smtClean="0">
                <a:solidFill>
                  <a:schemeClr val="accent6">
                    <a:lumMod val="50000"/>
                  </a:schemeClr>
                </a:solidFill>
              </a:rPr>
              <a:t>A </a:t>
            </a:r>
            <a:r>
              <a:rPr lang="en-US" sz="2100" b="1" dirty="0">
                <a:solidFill>
                  <a:srgbClr val="C00000"/>
                </a:solidFill>
              </a:rPr>
              <a:t>modification</a:t>
            </a:r>
            <a:r>
              <a:rPr lang="en-US" sz="2100" dirty="0">
                <a:solidFill>
                  <a:schemeClr val="accent6">
                    <a:lumMod val="50000"/>
                  </a:schemeClr>
                </a:solidFill>
              </a:rPr>
              <a:t> to the MMC is consistent with the </a:t>
            </a:r>
            <a:r>
              <a:rPr lang="en-US" sz="2100" dirty="0" smtClean="0">
                <a:solidFill>
                  <a:schemeClr val="accent6">
                    <a:lumMod val="50000"/>
                  </a:schemeClr>
                </a:solidFill>
              </a:rPr>
              <a:t>individualized education program (IEP) if </a:t>
            </a:r>
            <a:r>
              <a:rPr lang="en-US" sz="2100" dirty="0">
                <a:solidFill>
                  <a:schemeClr val="accent6">
                    <a:lumMod val="50000"/>
                  </a:schemeClr>
                </a:solidFill>
              </a:rPr>
              <a:t>the </a:t>
            </a:r>
            <a:r>
              <a:rPr lang="en-US" sz="2100" dirty="0" smtClean="0">
                <a:solidFill>
                  <a:schemeClr val="accent6">
                    <a:lumMod val="50000"/>
                  </a:schemeClr>
                </a:solidFill>
              </a:rPr>
              <a:t>modification:</a:t>
            </a:r>
          </a:p>
          <a:p>
            <a:endParaRPr lang="en-US" sz="2400" dirty="0">
              <a:solidFill>
                <a:schemeClr val="accent6">
                  <a:lumMod val="50000"/>
                </a:schemeClr>
              </a:solidFill>
            </a:endParaRPr>
          </a:p>
          <a:p>
            <a:pPr marL="342900" indent="-342900">
              <a:buFont typeface="Arial" panose="020B0604020202020204" pitchFamily="34" charset="0"/>
              <a:buChar char="•"/>
            </a:pPr>
            <a:r>
              <a:rPr lang="en-US" sz="2100" dirty="0">
                <a:solidFill>
                  <a:schemeClr val="accent2">
                    <a:lumMod val="50000"/>
                  </a:schemeClr>
                </a:solidFill>
              </a:rPr>
              <a:t>S</a:t>
            </a:r>
            <a:r>
              <a:rPr lang="en-US" sz="2100" dirty="0" smtClean="0">
                <a:solidFill>
                  <a:schemeClr val="accent2">
                    <a:lumMod val="50000"/>
                  </a:schemeClr>
                </a:solidFill>
              </a:rPr>
              <a:t>upports </a:t>
            </a:r>
            <a:r>
              <a:rPr lang="en-US" sz="2100" dirty="0">
                <a:solidFill>
                  <a:schemeClr val="accent2">
                    <a:lumMod val="50000"/>
                  </a:schemeClr>
                </a:solidFill>
              </a:rPr>
              <a:t>the student's pathway to the completion of the general curriculum and subsequent earning of a diploma.</a:t>
            </a:r>
          </a:p>
          <a:p>
            <a:pPr marL="342900" indent="-342900">
              <a:buFont typeface="Arial" panose="020B0604020202020204" pitchFamily="34" charset="0"/>
              <a:buChar char="•"/>
            </a:pPr>
            <a:r>
              <a:rPr lang="en-US" sz="2100" dirty="0">
                <a:solidFill>
                  <a:schemeClr val="accent2">
                    <a:lumMod val="50000"/>
                  </a:schemeClr>
                </a:solidFill>
              </a:rPr>
              <a:t>I</a:t>
            </a:r>
            <a:r>
              <a:rPr lang="en-US" sz="2100" dirty="0" smtClean="0">
                <a:solidFill>
                  <a:schemeClr val="accent2">
                    <a:lumMod val="50000"/>
                  </a:schemeClr>
                </a:solidFill>
              </a:rPr>
              <a:t>ncorporates </a:t>
            </a:r>
            <a:r>
              <a:rPr lang="en-US" sz="2100" dirty="0">
                <a:solidFill>
                  <a:schemeClr val="accent2">
                    <a:lumMod val="50000"/>
                  </a:schemeClr>
                </a:solidFill>
              </a:rPr>
              <a:t>as much of the subject area content expectations as practicable for the student.</a:t>
            </a:r>
          </a:p>
          <a:p>
            <a:pPr marL="342900" indent="-342900">
              <a:buFont typeface="Arial" panose="020B0604020202020204" pitchFamily="34" charset="0"/>
              <a:buChar char="•"/>
            </a:pPr>
            <a:r>
              <a:rPr lang="en-US" sz="2100" dirty="0">
                <a:solidFill>
                  <a:schemeClr val="accent2">
                    <a:lumMod val="50000"/>
                  </a:schemeClr>
                </a:solidFill>
              </a:rPr>
              <a:t>I</a:t>
            </a:r>
            <a:r>
              <a:rPr lang="en-US" sz="2100" dirty="0" smtClean="0">
                <a:solidFill>
                  <a:schemeClr val="accent2">
                    <a:lumMod val="50000"/>
                  </a:schemeClr>
                </a:solidFill>
              </a:rPr>
              <a:t>s </a:t>
            </a:r>
            <a:r>
              <a:rPr lang="en-US" sz="2100" dirty="0">
                <a:solidFill>
                  <a:schemeClr val="accent2">
                    <a:lumMod val="50000"/>
                  </a:schemeClr>
                </a:solidFill>
              </a:rPr>
              <a:t>based on the impact the student's disability has on accessing or demonstrating proficiency in meeting the expectations.</a:t>
            </a:r>
          </a:p>
          <a:p>
            <a:pPr marL="342900" indent="-342900">
              <a:buFont typeface="Arial" panose="020B0604020202020204" pitchFamily="34" charset="0"/>
              <a:buChar char="•"/>
            </a:pPr>
            <a:r>
              <a:rPr lang="en-US" sz="2100" dirty="0" smtClean="0">
                <a:solidFill>
                  <a:schemeClr val="accent2">
                    <a:lumMod val="50000"/>
                  </a:schemeClr>
                </a:solidFill>
              </a:rPr>
              <a:t>Is based on the student's </a:t>
            </a:r>
            <a:r>
              <a:rPr lang="en-US" sz="2100" dirty="0">
                <a:solidFill>
                  <a:schemeClr val="accent2">
                    <a:lumMod val="50000"/>
                  </a:schemeClr>
                </a:solidFill>
              </a:rPr>
              <a:t>disability and not the instructional environment that creates the barrier to access or proficiency.</a:t>
            </a:r>
          </a:p>
          <a:p>
            <a:pPr marL="342900" indent="-342900">
              <a:buFont typeface="Arial" panose="020B0604020202020204" pitchFamily="34" charset="0"/>
              <a:buChar char="•"/>
            </a:pPr>
            <a:r>
              <a:rPr lang="en-US" sz="2100" dirty="0" smtClean="0">
                <a:solidFill>
                  <a:schemeClr val="accent2">
                    <a:lumMod val="50000"/>
                  </a:schemeClr>
                </a:solidFill>
              </a:rPr>
              <a:t>Is </a:t>
            </a:r>
            <a:r>
              <a:rPr lang="en-US" sz="2100" dirty="0">
                <a:solidFill>
                  <a:schemeClr val="accent2">
                    <a:lumMod val="50000"/>
                  </a:schemeClr>
                </a:solidFill>
              </a:rPr>
              <a:t>based on the student's response to supports and interventions outlined in the IEP.</a:t>
            </a:r>
          </a:p>
          <a:p>
            <a:endParaRPr lang="en-US" sz="2400" dirty="0" smtClean="0">
              <a:solidFill>
                <a:schemeClr val="accent6">
                  <a:lumMod val="50000"/>
                </a:schemeClr>
              </a:solidFill>
            </a:endParaRPr>
          </a:p>
        </p:txBody>
      </p:sp>
    </p:spTree>
    <p:extLst>
      <p:ext uri="{BB962C8B-B14F-4D97-AF65-F5344CB8AC3E}">
        <p14:creationId xmlns:p14="http://schemas.microsoft.com/office/powerpoint/2010/main" val="2468541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1143000"/>
            <a:ext cx="7772400" cy="3385542"/>
          </a:xfrm>
          <a:prstGeom prst="rect">
            <a:avLst/>
          </a:prstGeom>
          <a:solidFill>
            <a:schemeClr val="accent6">
              <a:lumMod val="40000"/>
              <a:lumOff val="60000"/>
            </a:schemeClr>
          </a:solidFill>
        </p:spPr>
        <p:txBody>
          <a:bodyPr wrap="square">
            <a:spAutoFit/>
          </a:bodyPr>
          <a:lstStyle/>
          <a:p>
            <a:r>
              <a:rPr lang="en-US" sz="2400" dirty="0" smtClean="0">
                <a:solidFill>
                  <a:schemeClr val="accent6">
                    <a:lumMod val="50000"/>
                  </a:schemeClr>
                </a:solidFill>
              </a:rPr>
              <a:t>A </a:t>
            </a:r>
            <a:r>
              <a:rPr lang="en-US" sz="2400" b="1" dirty="0">
                <a:solidFill>
                  <a:srgbClr val="C00000"/>
                </a:solidFill>
              </a:rPr>
              <a:t>modification</a:t>
            </a:r>
            <a:r>
              <a:rPr lang="en-US" sz="2400" dirty="0">
                <a:solidFill>
                  <a:schemeClr val="accent6">
                    <a:lumMod val="50000"/>
                  </a:schemeClr>
                </a:solidFill>
              </a:rPr>
              <a:t> to the MMC is consistent with the </a:t>
            </a:r>
            <a:r>
              <a:rPr lang="en-US" sz="2400" dirty="0" smtClean="0">
                <a:solidFill>
                  <a:schemeClr val="accent6">
                    <a:lumMod val="50000"/>
                  </a:schemeClr>
                </a:solidFill>
              </a:rPr>
              <a:t>individualized education program (IEP) if </a:t>
            </a:r>
            <a:r>
              <a:rPr lang="en-US" sz="2400" dirty="0">
                <a:solidFill>
                  <a:schemeClr val="accent6">
                    <a:lumMod val="50000"/>
                  </a:schemeClr>
                </a:solidFill>
              </a:rPr>
              <a:t>the </a:t>
            </a:r>
            <a:r>
              <a:rPr lang="en-US" sz="2400" dirty="0" smtClean="0">
                <a:solidFill>
                  <a:schemeClr val="accent6">
                    <a:lumMod val="50000"/>
                  </a:schemeClr>
                </a:solidFill>
              </a:rPr>
              <a:t>modification is:</a:t>
            </a:r>
          </a:p>
          <a:p>
            <a:endParaRPr lang="en-US" sz="2400" dirty="0">
              <a:solidFill>
                <a:schemeClr val="accent6">
                  <a:lumMod val="50000"/>
                </a:schemeClr>
              </a:solidFill>
            </a:endParaRPr>
          </a:p>
          <a:p>
            <a:pPr marL="342900" indent="-342900">
              <a:buFont typeface="Arial" panose="020B0604020202020204" pitchFamily="34" charset="0"/>
              <a:buChar char="•"/>
            </a:pPr>
            <a:r>
              <a:rPr lang="en-US" sz="2400" dirty="0" smtClean="0">
                <a:solidFill>
                  <a:schemeClr val="accent6">
                    <a:lumMod val="50000"/>
                  </a:schemeClr>
                </a:solidFill>
              </a:rPr>
              <a:t>Consistent with </a:t>
            </a:r>
            <a:r>
              <a:rPr lang="en-US" sz="2400" b="1" u="sng" dirty="0" smtClean="0">
                <a:solidFill>
                  <a:srgbClr val="C00000"/>
                </a:solidFill>
              </a:rPr>
              <a:t>documented</a:t>
            </a:r>
            <a:r>
              <a:rPr lang="en-US" sz="2400" dirty="0" smtClean="0">
                <a:solidFill>
                  <a:schemeClr val="accent6">
                    <a:lumMod val="50000"/>
                  </a:schemeClr>
                </a:solidFill>
              </a:rPr>
              <a:t> deficits in the area considered for modification. </a:t>
            </a:r>
          </a:p>
          <a:p>
            <a:pPr marL="342900" lvl="1" indent="-342900">
              <a:buFont typeface="Arial" panose="020B0604020202020204" pitchFamily="34" charset="0"/>
              <a:buChar char="•"/>
            </a:pPr>
            <a:r>
              <a:rPr lang="en-US" sz="2400" dirty="0" smtClean="0">
                <a:solidFill>
                  <a:schemeClr val="accent6">
                    <a:lumMod val="50000"/>
                  </a:schemeClr>
                </a:solidFill>
              </a:rPr>
              <a:t>Consistent with documented transition goals </a:t>
            </a:r>
          </a:p>
          <a:p>
            <a:pPr marL="342900" lvl="1" indent="-342900">
              <a:buFont typeface="Arial" panose="020B0604020202020204" pitchFamily="34" charset="0"/>
              <a:buChar char="•"/>
            </a:pPr>
            <a:r>
              <a:rPr lang="en-US" sz="2200" dirty="0" smtClean="0">
                <a:solidFill>
                  <a:schemeClr val="accent6">
                    <a:lumMod val="50000"/>
                  </a:schemeClr>
                </a:solidFill>
              </a:rPr>
              <a:t>Not </a:t>
            </a:r>
            <a:r>
              <a:rPr lang="en-US" sz="2200" dirty="0">
                <a:solidFill>
                  <a:schemeClr val="accent6">
                    <a:lumMod val="50000"/>
                  </a:schemeClr>
                </a:solidFill>
              </a:rPr>
              <a:t>about ambiguous connections – need direct links.  </a:t>
            </a:r>
          </a:p>
          <a:p>
            <a:pPr marL="342900" indent="-342900">
              <a:buFont typeface="Arial" panose="020B0604020202020204" pitchFamily="34" charset="0"/>
              <a:buChar char="•"/>
            </a:pPr>
            <a:endParaRPr lang="en-US" sz="2400" dirty="0" smtClean="0">
              <a:solidFill>
                <a:schemeClr val="accent6">
                  <a:lumMod val="50000"/>
                </a:schemeClr>
              </a:solidFill>
            </a:endParaRPr>
          </a:p>
        </p:txBody>
      </p:sp>
    </p:spTree>
    <p:extLst>
      <p:ext uri="{BB962C8B-B14F-4D97-AF65-F5344CB8AC3E}">
        <p14:creationId xmlns:p14="http://schemas.microsoft.com/office/powerpoint/2010/main" val="1064027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917" y="320634"/>
            <a:ext cx="8991600" cy="609600"/>
          </a:xfrm>
          <a:prstGeom prst="rect">
            <a:avLst/>
          </a:prstGeom>
          <a:solidFill>
            <a:schemeClr val="accent6">
              <a:lumMod val="40000"/>
              <a:lumOff val="60000"/>
            </a:schemeClr>
          </a:solidFill>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34" charset="0"/>
              </a:defRPr>
            </a:lvl2pPr>
            <a:lvl3pPr algn="l" rtl="0" fontAlgn="base">
              <a:spcBef>
                <a:spcPct val="0"/>
              </a:spcBef>
              <a:spcAft>
                <a:spcPct val="0"/>
              </a:spcAft>
              <a:defRPr sz="4400">
                <a:solidFill>
                  <a:schemeClr val="tx2"/>
                </a:solidFill>
                <a:latin typeface="Arial" pitchFamily="34" charset="0"/>
              </a:defRPr>
            </a:lvl3pPr>
            <a:lvl4pPr algn="l" rtl="0" fontAlgn="base">
              <a:spcBef>
                <a:spcPct val="0"/>
              </a:spcBef>
              <a:spcAft>
                <a:spcPct val="0"/>
              </a:spcAft>
              <a:defRPr sz="4400">
                <a:solidFill>
                  <a:schemeClr val="tx2"/>
                </a:solidFill>
                <a:latin typeface="Arial" pitchFamily="34" charset="0"/>
              </a:defRPr>
            </a:lvl4pPr>
            <a:lvl5pPr algn="l" rtl="0" fontAlgn="base">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a:lstStyle>
          <a:p>
            <a:pPr algn="ctr"/>
            <a:r>
              <a:rPr lang="en-US" altLang="en-US" sz="3600" b="1" kern="0" dirty="0" smtClean="0">
                <a:solidFill>
                  <a:schemeClr val="accent2">
                    <a:lumMod val="50000"/>
                  </a:schemeClr>
                </a:solidFill>
                <a:effectLst>
                  <a:outerShdw blurRad="38100" dist="38100" dir="2700000" algn="tl">
                    <a:srgbClr val="000000">
                      <a:alpha val="43137"/>
                    </a:srgbClr>
                  </a:outerShdw>
                </a:effectLst>
                <a:latin typeface="Verdana" pitchFamily="34" charset="0"/>
              </a:rPr>
              <a:t>IEP -&gt; PC</a:t>
            </a:r>
            <a:endParaRPr lang="en-US" altLang="en-US" sz="1200" b="1" kern="0" dirty="0">
              <a:solidFill>
                <a:schemeClr val="accent2">
                  <a:lumMod val="50000"/>
                </a:schemeClr>
              </a:solidFill>
              <a:effectLst>
                <a:outerShdw blurRad="38100" dist="38100" dir="2700000" algn="tl">
                  <a:srgbClr val="000000">
                    <a:alpha val="43137"/>
                  </a:srgbClr>
                </a:outerShdw>
              </a:effectLst>
              <a:latin typeface="Verdana" pitchFamily="34" charset="0"/>
            </a:endParaRPr>
          </a:p>
        </p:txBody>
      </p:sp>
      <p:sp>
        <p:nvSpPr>
          <p:cNvPr id="2" name="Rectangle 1"/>
          <p:cNvSpPr/>
          <p:nvPr/>
        </p:nvSpPr>
        <p:spPr>
          <a:xfrm>
            <a:off x="2590800" y="1676400"/>
            <a:ext cx="5905995" cy="4524315"/>
          </a:xfrm>
          <a:prstGeom prst="rect">
            <a:avLst/>
          </a:prstGeom>
          <a:solidFill>
            <a:schemeClr val="accent6">
              <a:lumMod val="20000"/>
              <a:lumOff val="80000"/>
            </a:schemeClr>
          </a:solidFill>
        </p:spPr>
        <p:txBody>
          <a:bodyPr wrap="square">
            <a:spAutoFit/>
          </a:bodyPr>
          <a:lstStyle/>
          <a:p>
            <a:pPr>
              <a:tabLst>
                <a:tab pos="2514600" algn="l"/>
              </a:tabLst>
            </a:pPr>
            <a:r>
              <a:rPr lang="en-US" altLang="en-US" sz="2400" b="1" dirty="0">
                <a:solidFill>
                  <a:srgbClr val="C00000"/>
                </a:solidFill>
                <a:cs typeface="Times New Roman" pitchFamily="18" charset="0"/>
              </a:rPr>
              <a:t>So how does the IEP impact the PC</a:t>
            </a:r>
            <a:r>
              <a:rPr lang="en-US" altLang="en-US" sz="2400" b="1" dirty="0" smtClean="0">
                <a:solidFill>
                  <a:srgbClr val="C00000"/>
                </a:solidFill>
                <a:cs typeface="Times New Roman" pitchFamily="18" charset="0"/>
              </a:rPr>
              <a:t>?</a:t>
            </a:r>
          </a:p>
          <a:p>
            <a:pPr>
              <a:tabLst>
                <a:tab pos="2514600" algn="l"/>
              </a:tabLst>
            </a:pPr>
            <a:endParaRPr lang="en-US" altLang="en-US" sz="2400" b="1" dirty="0">
              <a:solidFill>
                <a:srgbClr val="C00000"/>
              </a:solidFill>
              <a:cs typeface="Times New Roman" pitchFamily="18" charset="0"/>
            </a:endParaRPr>
          </a:p>
          <a:p>
            <a:pPr marL="342900" indent="-342900">
              <a:buFont typeface="Arial" panose="020B0604020202020204" pitchFamily="34" charset="0"/>
              <a:buChar char="•"/>
              <a:tabLst>
                <a:tab pos="2514600" algn="l"/>
              </a:tabLst>
            </a:pPr>
            <a:r>
              <a:rPr lang="en-US" altLang="en-US" sz="2400" b="1" dirty="0">
                <a:solidFill>
                  <a:srgbClr val="C00000"/>
                </a:solidFill>
                <a:cs typeface="Times New Roman" pitchFamily="18" charset="0"/>
              </a:rPr>
              <a:t>Acceptable topic of discussion at IEPT meeting</a:t>
            </a:r>
          </a:p>
          <a:p>
            <a:pPr algn="ctr">
              <a:tabLst>
                <a:tab pos="2514600" algn="l"/>
              </a:tabLst>
            </a:pPr>
            <a:r>
              <a:rPr lang="en-US" altLang="en-US" sz="2400" b="1" dirty="0">
                <a:solidFill>
                  <a:srgbClr val="C00000"/>
                </a:solidFill>
                <a:cs typeface="Times New Roman" pitchFamily="18" charset="0"/>
              </a:rPr>
              <a:t>BUT</a:t>
            </a:r>
          </a:p>
          <a:p>
            <a:pPr marL="342900" indent="-342900">
              <a:buFont typeface="Arial" panose="020B0604020202020204" pitchFamily="34" charset="0"/>
              <a:buChar char="•"/>
              <a:tabLst>
                <a:tab pos="2514600" algn="l"/>
              </a:tabLst>
            </a:pPr>
            <a:r>
              <a:rPr lang="en-US" altLang="en-US" sz="2400" b="1" dirty="0" smtClean="0">
                <a:solidFill>
                  <a:srgbClr val="C00000"/>
                </a:solidFill>
                <a:cs typeface="Times New Roman" pitchFamily="18" charset="0"/>
              </a:rPr>
              <a:t>IEP team cannot </a:t>
            </a:r>
            <a:r>
              <a:rPr lang="en-US" altLang="en-US" sz="2400" b="1" dirty="0">
                <a:solidFill>
                  <a:srgbClr val="C00000"/>
                </a:solidFill>
                <a:cs typeface="Times New Roman" pitchFamily="18" charset="0"/>
              </a:rPr>
              <a:t>request or write a PC as a team.  </a:t>
            </a:r>
            <a:endParaRPr lang="en-US" altLang="en-US" sz="2400" b="1" dirty="0" smtClean="0">
              <a:solidFill>
                <a:srgbClr val="C00000"/>
              </a:solidFill>
              <a:cs typeface="Times New Roman" pitchFamily="18" charset="0"/>
            </a:endParaRPr>
          </a:p>
          <a:p>
            <a:pPr marL="342900" indent="-342900">
              <a:buFont typeface="Arial" panose="020B0604020202020204" pitchFamily="34" charset="0"/>
              <a:buChar char="•"/>
              <a:tabLst>
                <a:tab pos="2514600" algn="l"/>
              </a:tabLst>
            </a:pPr>
            <a:r>
              <a:rPr lang="en-US" altLang="en-US" sz="2400" b="1" dirty="0" smtClean="0">
                <a:solidFill>
                  <a:srgbClr val="C00000"/>
                </a:solidFill>
                <a:cs typeface="Times New Roman" pitchFamily="18" charset="0"/>
              </a:rPr>
              <a:t>Members </a:t>
            </a:r>
            <a:r>
              <a:rPr lang="en-US" altLang="en-US" sz="2400" b="1" dirty="0">
                <a:solidFill>
                  <a:srgbClr val="C00000"/>
                </a:solidFill>
                <a:cs typeface="Times New Roman" pitchFamily="18" charset="0"/>
              </a:rPr>
              <a:t>of the IEPT may be involved in the process as part of the separate Personal Curriculum </a:t>
            </a:r>
            <a:r>
              <a:rPr lang="en-US" altLang="en-US" sz="2400" b="1" dirty="0" smtClean="0">
                <a:solidFill>
                  <a:srgbClr val="C00000"/>
                </a:solidFill>
                <a:cs typeface="Times New Roman" pitchFamily="18" charset="0"/>
              </a:rPr>
              <a:t>Team (School Psychologist, Caseload teacher etc..)</a:t>
            </a:r>
            <a:endParaRPr lang="en-US" altLang="en-US" sz="2400" b="1" dirty="0">
              <a:solidFill>
                <a:srgbClr val="C00000"/>
              </a:solidFill>
              <a:cs typeface="Times New Roman" pitchFamily="18" charset="0"/>
            </a:endParaRPr>
          </a:p>
        </p:txBody>
      </p:sp>
    </p:spTree>
    <p:extLst>
      <p:ext uri="{BB962C8B-B14F-4D97-AF65-F5344CB8AC3E}">
        <p14:creationId xmlns:p14="http://schemas.microsoft.com/office/powerpoint/2010/main" val="34987355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189038"/>
            <a:ext cx="8374063"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040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946880"/>
            <a:ext cx="8305800" cy="4154984"/>
          </a:xfrm>
          <a:prstGeom prst="rect">
            <a:avLst/>
          </a:prstGeom>
          <a:solidFill>
            <a:schemeClr val="accent6">
              <a:lumMod val="40000"/>
              <a:lumOff val="60000"/>
            </a:schemeClr>
          </a:solidFill>
        </p:spPr>
        <p:txBody>
          <a:bodyPr wrap="square">
            <a:spAutoFit/>
          </a:bodyPr>
          <a:lstStyle/>
          <a:p>
            <a:pPr algn="ctr"/>
            <a:r>
              <a:rPr lang="en-US" sz="2400" b="1" dirty="0" smtClean="0">
                <a:solidFill>
                  <a:srgbClr val="C00000"/>
                </a:solidFill>
              </a:rPr>
              <a:t>As we saw an EDP is about classes and course of study</a:t>
            </a:r>
          </a:p>
          <a:p>
            <a:pPr algn="ctr"/>
            <a:r>
              <a:rPr lang="en-US" sz="2400" b="1" dirty="0" smtClean="0">
                <a:solidFill>
                  <a:srgbClr val="C00000"/>
                </a:solidFill>
              </a:rPr>
              <a:t>An IEP is about access to curriculum</a:t>
            </a:r>
          </a:p>
          <a:p>
            <a:pPr algn="ctr"/>
            <a:r>
              <a:rPr lang="en-US" sz="2400" b="1" dirty="0" smtClean="0">
                <a:solidFill>
                  <a:srgbClr val="C00000"/>
                </a:solidFill>
              </a:rPr>
              <a:t>  </a:t>
            </a:r>
          </a:p>
          <a:p>
            <a:pPr marL="342900" indent="-342900">
              <a:buFont typeface="Arial" panose="020B0604020202020204" pitchFamily="34" charset="0"/>
              <a:buChar char="•"/>
            </a:pPr>
            <a:r>
              <a:rPr lang="en-US" sz="2400" dirty="0" smtClean="0">
                <a:solidFill>
                  <a:schemeClr val="accent6">
                    <a:lumMod val="50000"/>
                  </a:schemeClr>
                </a:solidFill>
              </a:rPr>
              <a:t>Federal law requires the IEP to identify courses of study that lead to the student achieving IEP goals and objectives, not to specify classes to take. </a:t>
            </a:r>
          </a:p>
          <a:p>
            <a:pPr marL="342900" indent="-342900">
              <a:buFont typeface="Arial" panose="020B0604020202020204" pitchFamily="34" charset="0"/>
              <a:buChar char="•"/>
            </a:pPr>
            <a:r>
              <a:rPr lang="en-US" sz="2400" dirty="0" smtClean="0">
                <a:solidFill>
                  <a:schemeClr val="accent6">
                    <a:lumMod val="50000"/>
                  </a:schemeClr>
                </a:solidFill>
              </a:rPr>
              <a:t>Focus is on the supports, services and accommodations necessary to progress in the curriculum and chosen career pathway.</a:t>
            </a:r>
          </a:p>
          <a:p>
            <a:endParaRPr lang="en-US" sz="2400" dirty="0" smtClean="0">
              <a:solidFill>
                <a:schemeClr val="accent6">
                  <a:lumMod val="50000"/>
                </a:schemeClr>
              </a:solidFill>
            </a:endParaRPr>
          </a:p>
          <a:p>
            <a:pPr algn="ctr"/>
            <a:r>
              <a:rPr lang="en-US" sz="2400" b="1" dirty="0" smtClean="0">
                <a:solidFill>
                  <a:srgbClr val="FF0000"/>
                </a:solidFill>
              </a:rPr>
              <a:t>An IEP does not override the MMC</a:t>
            </a:r>
            <a:r>
              <a:rPr lang="en-US" sz="2200" b="1" dirty="0" smtClean="0">
                <a:solidFill>
                  <a:srgbClr val="FF0000"/>
                </a:solidFill>
              </a:rPr>
              <a:t>  </a:t>
            </a:r>
          </a:p>
        </p:txBody>
      </p:sp>
    </p:spTree>
    <p:extLst>
      <p:ext uri="{BB962C8B-B14F-4D97-AF65-F5344CB8AC3E}">
        <p14:creationId xmlns:p14="http://schemas.microsoft.com/office/powerpoint/2010/main" val="2517670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848350" y="2590800"/>
            <a:ext cx="3008313" cy="1447800"/>
          </a:xfrm>
        </p:spPr>
        <p:txBody>
          <a:bodyPr/>
          <a:lstStyle/>
          <a:p>
            <a:pPr algn="ctr"/>
            <a:r>
              <a:rPr lang="en-US" sz="4000" dirty="0" smtClean="0">
                <a:solidFill>
                  <a:schemeClr val="accent2">
                    <a:lumMod val="50000"/>
                  </a:schemeClr>
                </a:solidFill>
              </a:rPr>
              <a:t>IEP PLAAFP</a:t>
            </a:r>
            <a:endParaRPr lang="en-US" sz="4000" dirty="0">
              <a:solidFill>
                <a:schemeClr val="accent2">
                  <a:lumMod val="50000"/>
                </a:schemeClr>
              </a:solidFill>
            </a:endParaRPr>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4600" y="1981200"/>
            <a:ext cx="333375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1584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a:solidFill>
                  <a:schemeClr val="accent2">
                    <a:lumMod val="50000"/>
                  </a:schemeClr>
                </a:solidFill>
                <a:effectLst>
                  <a:outerShdw blurRad="38100" dist="38100" dir="2700000" algn="tl">
                    <a:srgbClr val="000000">
                      <a:alpha val="43137"/>
                    </a:srgbClr>
                  </a:outerShdw>
                </a:effectLst>
              </a:rPr>
              <a:t>Guiding </a:t>
            </a:r>
            <a:r>
              <a:rPr lang="en-US" sz="3200" b="1" dirty="0" smtClean="0">
                <a:solidFill>
                  <a:schemeClr val="accent2">
                    <a:lumMod val="50000"/>
                  </a:schemeClr>
                </a:solidFill>
                <a:effectLst>
                  <a:outerShdw blurRad="38100" dist="38100" dir="2700000" algn="tl">
                    <a:srgbClr val="000000">
                      <a:alpha val="43137"/>
                    </a:srgbClr>
                  </a:outerShdw>
                </a:effectLst>
              </a:rPr>
              <a:t>Questions</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76400"/>
            <a:ext cx="7010400" cy="4114800"/>
          </a:xfrm>
          <a:solidFill>
            <a:schemeClr val="accent6">
              <a:lumMod val="40000"/>
              <a:lumOff val="60000"/>
            </a:schemeClr>
          </a:solidFill>
        </p:spPr>
        <p:txBody>
          <a:bodyPr/>
          <a:lstStyle/>
          <a:p>
            <a:pPr marL="457200" indent="-457200">
              <a:buFont typeface="+mj-lt"/>
              <a:buAutoNum type="arabicPeriod"/>
            </a:pPr>
            <a:r>
              <a:rPr lang="en-US" sz="2400" dirty="0" smtClean="0">
                <a:solidFill>
                  <a:schemeClr val="accent2">
                    <a:lumMod val="50000"/>
                  </a:schemeClr>
                </a:solidFill>
              </a:rPr>
              <a:t>What </a:t>
            </a:r>
            <a:r>
              <a:rPr lang="en-US" sz="2400" dirty="0">
                <a:solidFill>
                  <a:schemeClr val="accent2">
                    <a:lumMod val="50000"/>
                  </a:schemeClr>
                </a:solidFill>
              </a:rPr>
              <a:t>is the student’s disability and present level of </a:t>
            </a:r>
            <a:r>
              <a:rPr lang="en-US" sz="2400" dirty="0" smtClean="0">
                <a:solidFill>
                  <a:schemeClr val="accent2">
                    <a:lumMod val="50000"/>
                  </a:schemeClr>
                </a:solidFill>
              </a:rPr>
              <a:t>academic </a:t>
            </a:r>
            <a:r>
              <a:rPr lang="en-US" sz="2400" dirty="0">
                <a:solidFill>
                  <a:schemeClr val="accent2">
                    <a:lumMod val="50000"/>
                  </a:schemeClr>
                </a:solidFill>
              </a:rPr>
              <a:t>and behavioral </a:t>
            </a:r>
            <a:r>
              <a:rPr lang="en-US" sz="2400" dirty="0" smtClean="0">
                <a:solidFill>
                  <a:schemeClr val="accent2">
                    <a:lumMod val="50000"/>
                  </a:schemeClr>
                </a:solidFill>
              </a:rPr>
              <a:t>functioning?</a:t>
            </a:r>
          </a:p>
          <a:p>
            <a:pPr marL="457200" indent="-457200">
              <a:buFont typeface="+mj-lt"/>
              <a:buAutoNum type="arabicPeriod"/>
            </a:pPr>
            <a:r>
              <a:rPr lang="en-US" sz="2400" dirty="0">
                <a:solidFill>
                  <a:schemeClr val="accent2">
                    <a:lumMod val="50000"/>
                  </a:schemeClr>
                </a:solidFill>
              </a:rPr>
              <a:t>Is the student participating in MI ACCESS assessment in any of the content areas?</a:t>
            </a:r>
          </a:p>
          <a:p>
            <a:pPr marL="457200" indent="-457200">
              <a:buFont typeface="+mj-lt"/>
              <a:buAutoNum type="arabicPeriod"/>
            </a:pPr>
            <a:r>
              <a:rPr lang="en-US" sz="2400" dirty="0" smtClean="0">
                <a:solidFill>
                  <a:schemeClr val="accent2">
                    <a:lumMod val="50000"/>
                  </a:schemeClr>
                </a:solidFill>
              </a:rPr>
              <a:t>Looking at their academic history what is the consistent area of concern? </a:t>
            </a:r>
          </a:p>
          <a:p>
            <a:pPr marL="457200" indent="-457200">
              <a:buFont typeface="+mj-lt"/>
              <a:buAutoNum type="arabicPeriod"/>
            </a:pPr>
            <a:r>
              <a:rPr lang="en-US" sz="2400" dirty="0" smtClean="0">
                <a:solidFill>
                  <a:schemeClr val="accent2">
                    <a:lumMod val="50000"/>
                  </a:schemeClr>
                </a:solidFill>
              </a:rPr>
              <a:t>Is </a:t>
            </a:r>
            <a:r>
              <a:rPr lang="en-US" sz="2400" dirty="0">
                <a:solidFill>
                  <a:schemeClr val="accent2">
                    <a:lumMod val="50000"/>
                  </a:schemeClr>
                </a:solidFill>
              </a:rPr>
              <a:t>the student able to master </a:t>
            </a:r>
            <a:r>
              <a:rPr lang="en-US" sz="2400" dirty="0" smtClean="0">
                <a:solidFill>
                  <a:schemeClr val="accent2">
                    <a:lumMod val="50000"/>
                  </a:schemeClr>
                </a:solidFill>
              </a:rPr>
              <a:t>their grade level Common Core State Standards (CCSS) </a:t>
            </a:r>
            <a:r>
              <a:rPr lang="en-US" sz="2400" dirty="0">
                <a:solidFill>
                  <a:schemeClr val="accent2">
                    <a:lumMod val="50000"/>
                  </a:schemeClr>
                </a:solidFill>
              </a:rPr>
              <a:t>with </a:t>
            </a:r>
            <a:r>
              <a:rPr lang="en-US" sz="2400" dirty="0" smtClean="0">
                <a:solidFill>
                  <a:schemeClr val="accent2">
                    <a:lumMod val="50000"/>
                  </a:schemeClr>
                </a:solidFill>
              </a:rPr>
              <a:t>accommodations? </a:t>
            </a:r>
          </a:p>
        </p:txBody>
      </p:sp>
    </p:spTree>
    <p:extLst>
      <p:ext uri="{BB962C8B-B14F-4D97-AF65-F5344CB8AC3E}">
        <p14:creationId xmlns:p14="http://schemas.microsoft.com/office/powerpoint/2010/main" val="3090734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a:solidFill>
                  <a:schemeClr val="accent2">
                    <a:lumMod val="50000"/>
                  </a:schemeClr>
                </a:solidFill>
                <a:effectLst>
                  <a:outerShdw blurRad="38100" dist="38100" dir="2700000" algn="tl">
                    <a:srgbClr val="000000">
                      <a:alpha val="43137"/>
                    </a:srgbClr>
                  </a:outerShdw>
                </a:effectLst>
              </a:rPr>
              <a:t>Guiding </a:t>
            </a:r>
            <a:r>
              <a:rPr lang="en-US" sz="3200" b="1" dirty="0" smtClean="0">
                <a:solidFill>
                  <a:schemeClr val="accent2">
                    <a:lumMod val="50000"/>
                  </a:schemeClr>
                </a:solidFill>
                <a:effectLst>
                  <a:outerShdw blurRad="38100" dist="38100" dir="2700000" algn="tl">
                    <a:srgbClr val="000000">
                      <a:alpha val="43137"/>
                    </a:srgbClr>
                  </a:outerShdw>
                </a:effectLst>
              </a:rPr>
              <a:t>Questions</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76400"/>
            <a:ext cx="7010400" cy="4114800"/>
          </a:xfrm>
          <a:solidFill>
            <a:schemeClr val="accent6">
              <a:lumMod val="40000"/>
              <a:lumOff val="60000"/>
            </a:schemeClr>
          </a:solidFill>
        </p:spPr>
        <p:txBody>
          <a:bodyPr/>
          <a:lstStyle/>
          <a:p>
            <a:pPr marL="457200" indent="-457200">
              <a:buFont typeface="+mj-lt"/>
              <a:buAutoNum type="arabicPeriod"/>
            </a:pPr>
            <a:r>
              <a:rPr lang="en-US" sz="2400" dirty="0" smtClean="0">
                <a:solidFill>
                  <a:schemeClr val="accent2">
                    <a:lumMod val="50000"/>
                  </a:schemeClr>
                </a:solidFill>
              </a:rPr>
              <a:t>What is considered mastery?</a:t>
            </a:r>
          </a:p>
          <a:p>
            <a:pPr marL="457200" indent="-457200">
              <a:buFont typeface="+mj-lt"/>
              <a:buAutoNum type="arabicPeriod"/>
            </a:pPr>
            <a:r>
              <a:rPr lang="en-US" sz="2400" dirty="0" smtClean="0">
                <a:solidFill>
                  <a:schemeClr val="accent2">
                    <a:lumMod val="50000"/>
                  </a:schemeClr>
                </a:solidFill>
              </a:rPr>
              <a:t>How much is too much to modify?</a:t>
            </a:r>
          </a:p>
          <a:p>
            <a:pPr marL="457200" indent="-457200">
              <a:buFont typeface="+mj-lt"/>
              <a:buAutoNum type="arabicPeriod"/>
            </a:pPr>
            <a:r>
              <a:rPr lang="en-US" sz="2400" dirty="0" smtClean="0">
                <a:solidFill>
                  <a:schemeClr val="accent2">
                    <a:lumMod val="50000"/>
                  </a:schemeClr>
                </a:solidFill>
              </a:rPr>
              <a:t>What about the integrity of the diploma?</a:t>
            </a:r>
          </a:p>
          <a:p>
            <a:pPr marL="0" indent="0">
              <a:buNone/>
            </a:pPr>
            <a:endParaRPr lang="en-US" sz="2400" dirty="0" smtClean="0">
              <a:solidFill>
                <a:schemeClr val="accent2">
                  <a:lumMod val="50000"/>
                </a:schemeClr>
              </a:solidFill>
            </a:endParaRPr>
          </a:p>
          <a:p>
            <a:pPr marL="0" indent="0">
              <a:buNone/>
            </a:pPr>
            <a:r>
              <a:rPr lang="en-US" sz="2400" dirty="0" smtClean="0">
                <a:solidFill>
                  <a:schemeClr val="accent2">
                    <a:lumMod val="50000"/>
                  </a:schemeClr>
                </a:solidFill>
              </a:rPr>
              <a:t>????????????????????????????????????????????????????????????????????????????????????????????????????????????????????????????????????????????????????????????????????????????????????????????????????????????????????????????????????????????????</a:t>
            </a:r>
          </a:p>
          <a:p>
            <a:pPr marL="457200" indent="-457200">
              <a:buFont typeface="+mj-lt"/>
              <a:buAutoNum type="arabicPeriod"/>
            </a:pPr>
            <a:endParaRPr lang="en-US" sz="2400" dirty="0" smtClean="0">
              <a:solidFill>
                <a:schemeClr val="accent2">
                  <a:lumMod val="50000"/>
                </a:schemeClr>
              </a:solidFill>
            </a:endParaRPr>
          </a:p>
        </p:txBody>
      </p:sp>
      <p:pic>
        <p:nvPicPr>
          <p:cNvPr id="1026" name="Picture 2"/>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91000" y="3276600"/>
            <a:ext cx="1528961" cy="2186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5416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First  </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2057400"/>
            <a:ext cx="7010400" cy="2133600"/>
          </a:xfrm>
          <a:solidFill>
            <a:schemeClr val="accent6">
              <a:lumMod val="40000"/>
              <a:lumOff val="60000"/>
            </a:schemeClr>
          </a:solidFill>
        </p:spPr>
        <p:txBody>
          <a:bodyPr/>
          <a:lstStyle/>
          <a:p>
            <a:r>
              <a:rPr lang="en-US" sz="2400" dirty="0">
                <a:solidFill>
                  <a:schemeClr val="accent2">
                    <a:lumMod val="50000"/>
                  </a:schemeClr>
                </a:solidFill>
              </a:rPr>
              <a:t>Before the requests</a:t>
            </a:r>
          </a:p>
          <a:p>
            <a:r>
              <a:rPr lang="en-US" sz="2400" dirty="0" smtClean="0">
                <a:solidFill>
                  <a:schemeClr val="accent2">
                    <a:lumMod val="50000"/>
                  </a:schemeClr>
                </a:solidFill>
              </a:rPr>
              <a:t>Before the meetings</a:t>
            </a:r>
          </a:p>
          <a:p>
            <a:r>
              <a:rPr lang="en-US" sz="2400" dirty="0" smtClean="0">
                <a:solidFill>
                  <a:schemeClr val="accent2">
                    <a:lumMod val="50000"/>
                  </a:schemeClr>
                </a:solidFill>
              </a:rPr>
              <a:t>The Local District needs to make some decisions/create a policy so the PC team has guidance and parameters. </a:t>
            </a:r>
          </a:p>
        </p:txBody>
      </p:sp>
    </p:spTree>
    <p:extLst>
      <p:ext uri="{BB962C8B-B14F-4D97-AF65-F5344CB8AC3E}">
        <p14:creationId xmlns:p14="http://schemas.microsoft.com/office/powerpoint/2010/main" val="3740917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sz="half" idx="2"/>
          </p:nvPr>
        </p:nvSpPr>
        <p:spPr bwMode="auto">
          <a:xfrm>
            <a:off x="2286000" y="1143000"/>
            <a:ext cx="6248400" cy="5334000"/>
          </a:xfrm>
          <a:prstGeom prst="rect">
            <a:avLst/>
          </a:prstGeom>
          <a:solidFill>
            <a:schemeClr val="accent6">
              <a:lumMod val="40000"/>
              <a:lumOff val="60000"/>
            </a:schemeClr>
          </a:solidFill>
          <a:ln>
            <a:noFill/>
          </a:ln>
          <a:effectLst/>
          <a:extLst/>
        </p:spPr>
        <p:txBody>
          <a:bodyPr>
            <a:noAutofit/>
          </a:bodyPr>
          <a:lstStyle/>
          <a:p>
            <a:pPr marL="0" indent="0" fontAlgn="auto">
              <a:lnSpc>
                <a:spcPct val="90000"/>
              </a:lnSpc>
              <a:spcBef>
                <a:spcPts val="0"/>
              </a:spcBef>
              <a:spcAft>
                <a:spcPts val="0"/>
              </a:spcAft>
              <a:buNone/>
              <a:defRPr/>
            </a:pPr>
            <a:r>
              <a:rPr lang="en-US" sz="2400" dirty="0">
                <a:solidFill>
                  <a:schemeClr val="accent2">
                    <a:lumMod val="50000"/>
                  </a:schemeClr>
                </a:solidFill>
              </a:rPr>
              <a:t>Districts are required </a:t>
            </a:r>
            <a:r>
              <a:rPr lang="en-US" sz="2400" dirty="0" smtClean="0">
                <a:solidFill>
                  <a:schemeClr val="accent2">
                    <a:lumMod val="50000"/>
                  </a:schemeClr>
                </a:solidFill>
              </a:rPr>
              <a:t>to provide an annual </a:t>
            </a:r>
            <a:r>
              <a:rPr lang="en-US" sz="2400" dirty="0">
                <a:solidFill>
                  <a:schemeClr val="accent2">
                    <a:lumMod val="50000"/>
                  </a:schemeClr>
                </a:solidFill>
              </a:rPr>
              <a:t>notice to parents explaining the PC and that all students are eligible for a PC. </a:t>
            </a:r>
            <a:r>
              <a:rPr lang="en-US" sz="2400" dirty="0" smtClean="0">
                <a:solidFill>
                  <a:schemeClr val="accent2">
                    <a:lumMod val="50000"/>
                  </a:schemeClr>
                </a:solidFill>
              </a:rPr>
              <a:t>Districts are also required to post the notice on their public website. </a:t>
            </a:r>
            <a:endParaRPr lang="en-US" sz="2400" dirty="0">
              <a:solidFill>
                <a:srgbClr val="C00000"/>
              </a:solidFill>
            </a:endParaRPr>
          </a:p>
          <a:p>
            <a:pPr marL="0" indent="0" fontAlgn="auto">
              <a:lnSpc>
                <a:spcPct val="90000"/>
              </a:lnSpc>
              <a:spcBef>
                <a:spcPts val="0"/>
              </a:spcBef>
              <a:spcAft>
                <a:spcPts val="0"/>
              </a:spcAft>
              <a:buNone/>
              <a:defRPr/>
            </a:pPr>
            <a:endParaRPr lang="en-US" sz="2400" dirty="0" smtClean="0">
              <a:solidFill>
                <a:schemeClr val="accent2">
                  <a:lumMod val="50000"/>
                </a:schemeClr>
              </a:solidFill>
            </a:endParaRPr>
          </a:p>
          <a:p>
            <a:pPr marL="0" indent="0" fontAlgn="auto">
              <a:lnSpc>
                <a:spcPct val="90000"/>
              </a:lnSpc>
              <a:spcBef>
                <a:spcPts val="0"/>
              </a:spcBef>
              <a:spcAft>
                <a:spcPts val="0"/>
              </a:spcAft>
              <a:buNone/>
              <a:defRPr/>
            </a:pPr>
            <a:r>
              <a:rPr lang="en-US" sz="2400" dirty="0" smtClean="0">
                <a:solidFill>
                  <a:schemeClr val="accent2">
                    <a:lumMod val="50000"/>
                  </a:schemeClr>
                </a:solidFill>
              </a:rPr>
              <a:t>Districts are not required to have PC board “policy”</a:t>
            </a:r>
          </a:p>
          <a:p>
            <a:pPr marL="0" indent="0" algn="ctr" fontAlgn="auto">
              <a:lnSpc>
                <a:spcPct val="90000"/>
              </a:lnSpc>
              <a:spcBef>
                <a:spcPts val="0"/>
              </a:spcBef>
              <a:spcAft>
                <a:spcPts val="0"/>
              </a:spcAft>
              <a:buNone/>
              <a:defRPr/>
            </a:pPr>
            <a:r>
              <a:rPr lang="en-US" sz="2400" b="1" dirty="0" smtClean="0">
                <a:solidFill>
                  <a:srgbClr val="C00000"/>
                </a:solidFill>
              </a:rPr>
              <a:t>BUT…..</a:t>
            </a:r>
            <a:endParaRPr lang="en-US" sz="2400" dirty="0" smtClean="0">
              <a:solidFill>
                <a:schemeClr val="accent2">
                  <a:lumMod val="50000"/>
                </a:schemeClr>
              </a:solidFill>
            </a:endParaRPr>
          </a:p>
          <a:p>
            <a:pPr marL="0" indent="0" fontAlgn="auto">
              <a:lnSpc>
                <a:spcPct val="90000"/>
              </a:lnSpc>
              <a:spcBef>
                <a:spcPts val="0"/>
              </a:spcBef>
              <a:spcAft>
                <a:spcPts val="0"/>
              </a:spcAft>
              <a:buNone/>
              <a:defRPr/>
            </a:pPr>
            <a:r>
              <a:rPr lang="en-US" sz="2400" dirty="0" smtClean="0">
                <a:solidFill>
                  <a:schemeClr val="accent2">
                    <a:lumMod val="50000"/>
                  </a:schemeClr>
                </a:solidFill>
              </a:rPr>
              <a:t> </a:t>
            </a:r>
          </a:p>
          <a:p>
            <a:pPr fontAlgn="auto">
              <a:lnSpc>
                <a:spcPct val="90000"/>
              </a:lnSpc>
              <a:spcBef>
                <a:spcPts val="0"/>
              </a:spcBef>
              <a:spcAft>
                <a:spcPts val="0"/>
              </a:spcAft>
              <a:defRPr/>
            </a:pPr>
            <a:r>
              <a:rPr lang="en-US" sz="2400" dirty="0" smtClean="0">
                <a:solidFill>
                  <a:schemeClr val="accent2">
                    <a:lumMod val="50000"/>
                  </a:schemeClr>
                </a:solidFill>
              </a:rPr>
              <a:t>A policy builds consistency, provides procedures and a systematic way to handle PC requests</a:t>
            </a:r>
          </a:p>
          <a:p>
            <a:pPr marL="0" indent="0" fontAlgn="auto">
              <a:lnSpc>
                <a:spcPct val="90000"/>
              </a:lnSpc>
              <a:spcBef>
                <a:spcPts val="0"/>
              </a:spcBef>
              <a:spcAft>
                <a:spcPts val="0"/>
              </a:spcAft>
              <a:buNone/>
              <a:defRPr/>
            </a:pPr>
            <a:endParaRPr lang="en-US" sz="2400" dirty="0" smtClean="0">
              <a:solidFill>
                <a:schemeClr val="accent2">
                  <a:lumMod val="50000"/>
                </a:schemeClr>
              </a:solidFill>
            </a:endParaRPr>
          </a:p>
          <a:p>
            <a:pPr fontAlgn="auto">
              <a:lnSpc>
                <a:spcPct val="90000"/>
              </a:lnSpc>
              <a:spcBef>
                <a:spcPts val="0"/>
              </a:spcBef>
              <a:spcAft>
                <a:spcPts val="0"/>
              </a:spcAft>
              <a:defRPr/>
            </a:pPr>
            <a:r>
              <a:rPr lang="en-US" sz="2400" dirty="0" smtClean="0">
                <a:solidFill>
                  <a:schemeClr val="accent2">
                    <a:lumMod val="50000"/>
                  </a:schemeClr>
                </a:solidFill>
              </a:rPr>
              <a:t>A policy protects the rigor and relevance of your diploma</a:t>
            </a:r>
          </a:p>
          <a:p>
            <a:pPr fontAlgn="auto">
              <a:lnSpc>
                <a:spcPct val="90000"/>
              </a:lnSpc>
              <a:spcBef>
                <a:spcPts val="0"/>
              </a:spcBef>
              <a:spcAft>
                <a:spcPts val="0"/>
              </a:spcAft>
              <a:defRPr/>
            </a:pPr>
            <a:endParaRPr kumimoji="0" lang="en-US" sz="2400" b="0" i="0" u="none" strike="noStrike" kern="0" cap="none" spc="0" normalizeH="0" baseline="0" noProof="0" dirty="0">
              <a:ln>
                <a:noFill/>
              </a:ln>
              <a:solidFill>
                <a:schemeClr val="accent2">
                  <a:lumMod val="50000"/>
                </a:schemeClr>
              </a:solidFill>
              <a:effectLst/>
              <a:uLnTx/>
              <a:uFillTx/>
            </a:endParaRPr>
          </a:p>
        </p:txBody>
      </p:sp>
      <p:sp>
        <p:nvSpPr>
          <p:cNvPr id="5" name="Rectangle 4"/>
          <p:cNvSpPr/>
          <p:nvPr/>
        </p:nvSpPr>
        <p:spPr>
          <a:xfrm>
            <a:off x="76200" y="228600"/>
            <a:ext cx="8947943" cy="584775"/>
          </a:xfrm>
          <a:prstGeom prst="rect">
            <a:avLst/>
          </a:prstGeom>
          <a:solidFill>
            <a:schemeClr val="accent6">
              <a:lumMod val="40000"/>
              <a:lumOff val="60000"/>
            </a:schemeClr>
          </a:solidFill>
        </p:spPr>
        <p:txBody>
          <a:bodyPr wrap="square">
            <a:spAutoFit/>
          </a:bodyPr>
          <a:lstStyle/>
          <a:p>
            <a:pPr lvl="0" algn="ctr"/>
            <a:r>
              <a:rPr lang="en-US" sz="3200" dirty="0" smtClean="0">
                <a:solidFill>
                  <a:schemeClr val="accent2">
                    <a:lumMod val="50000"/>
                  </a:schemeClr>
                </a:solidFill>
                <a:effectLst>
                  <a:outerShdw blurRad="38100" dist="38100" dir="2700000" algn="tl">
                    <a:srgbClr val="000000">
                      <a:alpha val="43137"/>
                    </a:srgbClr>
                  </a:outerShdw>
                </a:effectLst>
              </a:rPr>
              <a:t>Local Authority</a:t>
            </a:r>
            <a:endParaRPr lang="en-US" sz="32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7348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sz="half" idx="2"/>
          </p:nvPr>
        </p:nvSpPr>
        <p:spPr bwMode="auto">
          <a:xfrm>
            <a:off x="2667000" y="1066800"/>
            <a:ext cx="6248400" cy="5410200"/>
          </a:xfrm>
          <a:prstGeom prst="rect">
            <a:avLst/>
          </a:prstGeom>
          <a:solidFill>
            <a:schemeClr val="accent6">
              <a:lumMod val="40000"/>
              <a:lumOff val="60000"/>
            </a:schemeClr>
          </a:solidFill>
          <a:ln>
            <a:noFill/>
          </a:ln>
          <a:effectLst/>
          <a:extLst/>
        </p:spPr>
        <p:txBody>
          <a:bodyPr>
            <a:noAutofit/>
          </a:bodyPr>
          <a:lstStyle/>
          <a:p>
            <a:pPr fontAlgn="auto">
              <a:lnSpc>
                <a:spcPct val="90000"/>
              </a:lnSpc>
              <a:spcBef>
                <a:spcPts val="0"/>
              </a:spcBef>
              <a:spcAft>
                <a:spcPts val="0"/>
              </a:spcAft>
              <a:defRPr/>
            </a:pPr>
            <a:r>
              <a:rPr lang="en-US" sz="2400" dirty="0" smtClean="0">
                <a:solidFill>
                  <a:schemeClr val="accent2">
                    <a:lumMod val="50000"/>
                  </a:schemeClr>
                </a:solidFill>
              </a:rPr>
              <a:t>Districts </a:t>
            </a:r>
            <a:r>
              <a:rPr lang="en-US" sz="2400" b="1" u="sng" dirty="0" smtClean="0">
                <a:solidFill>
                  <a:schemeClr val="accent2">
                    <a:lumMod val="50000"/>
                  </a:schemeClr>
                </a:solidFill>
              </a:rPr>
              <a:t>MUST</a:t>
            </a:r>
            <a:r>
              <a:rPr lang="en-US" sz="2400" dirty="0" smtClean="0">
                <a:solidFill>
                  <a:schemeClr val="accent2">
                    <a:lumMod val="50000"/>
                  </a:schemeClr>
                </a:solidFill>
              </a:rPr>
              <a:t> offer the PC option.</a:t>
            </a:r>
          </a:p>
          <a:p>
            <a:pPr fontAlgn="auto">
              <a:lnSpc>
                <a:spcPct val="90000"/>
              </a:lnSpc>
              <a:spcBef>
                <a:spcPts val="0"/>
              </a:spcBef>
              <a:spcAft>
                <a:spcPts val="0"/>
              </a:spcAft>
              <a:defRPr/>
            </a:pPr>
            <a:endParaRPr lang="en-US" sz="2400" dirty="0">
              <a:solidFill>
                <a:schemeClr val="accent2">
                  <a:lumMod val="50000"/>
                </a:schemeClr>
              </a:solidFill>
            </a:endParaRPr>
          </a:p>
          <a:p>
            <a:pPr fontAlgn="auto">
              <a:lnSpc>
                <a:spcPct val="90000"/>
              </a:lnSpc>
              <a:spcBef>
                <a:spcPts val="0"/>
              </a:spcBef>
              <a:spcAft>
                <a:spcPts val="0"/>
              </a:spcAft>
              <a:defRPr/>
            </a:pPr>
            <a:r>
              <a:rPr lang="en-US" sz="2400" dirty="0" smtClean="0">
                <a:solidFill>
                  <a:schemeClr val="accent2">
                    <a:lumMod val="50000"/>
                  </a:schemeClr>
                </a:solidFill>
              </a:rPr>
              <a:t>Districts </a:t>
            </a:r>
            <a:r>
              <a:rPr lang="en-US" sz="2400" b="1" u="sng" dirty="0">
                <a:solidFill>
                  <a:schemeClr val="accent2">
                    <a:lumMod val="50000"/>
                  </a:schemeClr>
                </a:solidFill>
              </a:rPr>
              <a:t>MUST</a:t>
            </a:r>
            <a:r>
              <a:rPr lang="en-US" sz="2400" dirty="0">
                <a:solidFill>
                  <a:schemeClr val="accent2">
                    <a:lumMod val="50000"/>
                  </a:schemeClr>
                </a:solidFill>
              </a:rPr>
              <a:t> </a:t>
            </a:r>
            <a:r>
              <a:rPr lang="en-US" sz="2400" dirty="0" smtClean="0">
                <a:solidFill>
                  <a:schemeClr val="accent2">
                    <a:lumMod val="50000"/>
                  </a:schemeClr>
                </a:solidFill>
              </a:rPr>
              <a:t>respond to a PC request.</a:t>
            </a:r>
          </a:p>
          <a:p>
            <a:pPr fontAlgn="auto">
              <a:lnSpc>
                <a:spcPct val="90000"/>
              </a:lnSpc>
              <a:spcBef>
                <a:spcPts val="0"/>
              </a:spcBef>
              <a:spcAft>
                <a:spcPts val="0"/>
              </a:spcAft>
              <a:defRPr/>
            </a:pPr>
            <a:endParaRPr lang="en-US" sz="2400" dirty="0" smtClean="0">
              <a:solidFill>
                <a:schemeClr val="accent2">
                  <a:lumMod val="50000"/>
                </a:schemeClr>
              </a:solidFill>
            </a:endParaRPr>
          </a:p>
          <a:p>
            <a:pPr fontAlgn="auto">
              <a:lnSpc>
                <a:spcPct val="90000"/>
              </a:lnSpc>
              <a:spcBef>
                <a:spcPts val="0"/>
              </a:spcBef>
              <a:spcAft>
                <a:spcPts val="0"/>
              </a:spcAft>
              <a:defRPr/>
            </a:pPr>
            <a:r>
              <a:rPr lang="en-US" sz="2400" dirty="0" smtClean="0">
                <a:solidFill>
                  <a:schemeClr val="accent2">
                    <a:lumMod val="50000"/>
                  </a:schemeClr>
                </a:solidFill>
              </a:rPr>
              <a:t>Districts </a:t>
            </a:r>
            <a:r>
              <a:rPr lang="en-US" sz="2400" b="1" u="sng" dirty="0" smtClean="0">
                <a:solidFill>
                  <a:schemeClr val="accent2">
                    <a:lumMod val="50000"/>
                  </a:schemeClr>
                </a:solidFill>
              </a:rPr>
              <a:t>MUST</a:t>
            </a:r>
            <a:r>
              <a:rPr lang="en-US" sz="2400" dirty="0" smtClean="0">
                <a:solidFill>
                  <a:schemeClr val="accent2">
                    <a:lumMod val="50000"/>
                  </a:schemeClr>
                </a:solidFill>
              </a:rPr>
              <a:t> write a PC for every </a:t>
            </a:r>
            <a:r>
              <a:rPr lang="en-US" sz="2400" dirty="0" smtClean="0">
                <a:solidFill>
                  <a:schemeClr val="accent2">
                    <a:lumMod val="50000"/>
                  </a:schemeClr>
                </a:solidFill>
              </a:rPr>
              <a:t>PC requested </a:t>
            </a:r>
            <a:r>
              <a:rPr lang="en-US" sz="2400" dirty="0" smtClean="0">
                <a:solidFill>
                  <a:schemeClr val="accent2">
                    <a:lumMod val="50000"/>
                  </a:schemeClr>
                </a:solidFill>
              </a:rPr>
              <a:t>by </a:t>
            </a:r>
            <a:r>
              <a:rPr lang="en-US" sz="2400" dirty="0" smtClean="0">
                <a:solidFill>
                  <a:schemeClr val="accent2">
                    <a:lumMod val="50000"/>
                  </a:schemeClr>
                </a:solidFill>
              </a:rPr>
              <a:t>an allowable party.</a:t>
            </a:r>
            <a:endParaRPr lang="en-US" sz="2400" dirty="0" smtClean="0">
              <a:solidFill>
                <a:schemeClr val="accent2">
                  <a:lumMod val="50000"/>
                </a:schemeClr>
              </a:solidFill>
            </a:endParaRPr>
          </a:p>
          <a:p>
            <a:pPr fontAlgn="auto">
              <a:lnSpc>
                <a:spcPct val="90000"/>
              </a:lnSpc>
              <a:spcBef>
                <a:spcPts val="0"/>
              </a:spcBef>
              <a:spcAft>
                <a:spcPts val="0"/>
              </a:spcAft>
              <a:defRPr/>
            </a:pPr>
            <a:endParaRPr lang="en-US" sz="2400" dirty="0" smtClean="0">
              <a:solidFill>
                <a:schemeClr val="accent2">
                  <a:lumMod val="50000"/>
                </a:schemeClr>
              </a:solidFill>
            </a:endParaRPr>
          </a:p>
          <a:p>
            <a:pPr fontAlgn="auto">
              <a:lnSpc>
                <a:spcPct val="90000"/>
              </a:lnSpc>
              <a:spcBef>
                <a:spcPts val="0"/>
              </a:spcBef>
              <a:spcAft>
                <a:spcPts val="0"/>
              </a:spcAft>
              <a:defRPr/>
            </a:pPr>
            <a:r>
              <a:rPr lang="en-US" sz="2400" dirty="0" smtClean="0">
                <a:solidFill>
                  <a:schemeClr val="accent2">
                    <a:lumMod val="50000"/>
                  </a:schemeClr>
                </a:solidFill>
              </a:rPr>
              <a:t>Districts </a:t>
            </a:r>
            <a:r>
              <a:rPr lang="en-US" sz="2400" dirty="0">
                <a:solidFill>
                  <a:schemeClr val="accent2">
                    <a:lumMod val="50000"/>
                  </a:schemeClr>
                </a:solidFill>
              </a:rPr>
              <a:t>are </a:t>
            </a:r>
            <a:r>
              <a:rPr lang="en-US" sz="2400" b="1" u="sng" dirty="0">
                <a:solidFill>
                  <a:schemeClr val="accent2">
                    <a:lumMod val="50000"/>
                  </a:schemeClr>
                </a:solidFill>
              </a:rPr>
              <a:t>NOT</a:t>
            </a:r>
            <a:r>
              <a:rPr lang="en-US" sz="2400" dirty="0">
                <a:solidFill>
                  <a:schemeClr val="accent2">
                    <a:lumMod val="50000"/>
                  </a:schemeClr>
                </a:solidFill>
              </a:rPr>
              <a:t> required to approve all </a:t>
            </a:r>
            <a:r>
              <a:rPr lang="en-US" sz="2400" dirty="0" smtClean="0">
                <a:solidFill>
                  <a:schemeClr val="accent2">
                    <a:lumMod val="50000"/>
                  </a:schemeClr>
                </a:solidFill>
              </a:rPr>
              <a:t>PCs. </a:t>
            </a:r>
          </a:p>
          <a:p>
            <a:pPr fontAlgn="auto">
              <a:lnSpc>
                <a:spcPct val="90000"/>
              </a:lnSpc>
              <a:spcBef>
                <a:spcPts val="0"/>
              </a:spcBef>
              <a:spcAft>
                <a:spcPts val="0"/>
              </a:spcAft>
              <a:defRPr/>
            </a:pPr>
            <a:endParaRPr lang="en-US" sz="2400" dirty="0">
              <a:solidFill>
                <a:schemeClr val="accent2">
                  <a:lumMod val="50000"/>
                </a:schemeClr>
              </a:solidFill>
            </a:endParaRPr>
          </a:p>
          <a:p>
            <a:pPr fontAlgn="auto">
              <a:lnSpc>
                <a:spcPct val="90000"/>
              </a:lnSpc>
              <a:spcBef>
                <a:spcPts val="0"/>
              </a:spcBef>
              <a:spcAft>
                <a:spcPts val="0"/>
              </a:spcAft>
              <a:defRPr/>
            </a:pPr>
            <a:r>
              <a:rPr lang="en-US" sz="2400" b="1" dirty="0" smtClean="0">
                <a:solidFill>
                  <a:srgbClr val="C00000"/>
                </a:solidFill>
              </a:rPr>
              <a:t>Districts are not allowed to offer an alternative curriculum or a separate diploma.  </a:t>
            </a:r>
          </a:p>
          <a:p>
            <a:pPr fontAlgn="auto">
              <a:lnSpc>
                <a:spcPct val="90000"/>
              </a:lnSpc>
              <a:spcBef>
                <a:spcPts val="0"/>
              </a:spcBef>
              <a:spcAft>
                <a:spcPts val="0"/>
              </a:spcAft>
              <a:defRPr/>
            </a:pPr>
            <a:r>
              <a:rPr lang="en-US" sz="2400" b="1" dirty="0" smtClean="0">
                <a:solidFill>
                  <a:srgbClr val="C00000"/>
                </a:solidFill>
              </a:rPr>
              <a:t>Districts are not allowed to limit the number of PC/ No Caps – Focus on individual student needs only.</a:t>
            </a:r>
            <a:endParaRPr lang="en-US" sz="2400" b="1" dirty="0">
              <a:solidFill>
                <a:srgbClr val="C00000"/>
              </a:solidFill>
            </a:endParaRPr>
          </a:p>
          <a:p>
            <a:pPr fontAlgn="auto">
              <a:lnSpc>
                <a:spcPct val="90000"/>
              </a:lnSpc>
              <a:spcBef>
                <a:spcPts val="0"/>
              </a:spcBef>
              <a:spcAft>
                <a:spcPts val="0"/>
              </a:spcAft>
              <a:defRPr/>
            </a:pPr>
            <a:endParaRPr kumimoji="0" lang="en-US" sz="2400" b="0" i="0" u="none" strike="noStrike" kern="0" cap="none" spc="0" normalizeH="0" baseline="0" noProof="0" dirty="0">
              <a:ln>
                <a:noFill/>
              </a:ln>
              <a:solidFill>
                <a:schemeClr val="accent2">
                  <a:lumMod val="50000"/>
                </a:schemeClr>
              </a:solidFill>
              <a:effectLst/>
              <a:uLnTx/>
              <a:uFillTx/>
            </a:endParaRPr>
          </a:p>
        </p:txBody>
      </p:sp>
      <p:sp>
        <p:nvSpPr>
          <p:cNvPr id="5" name="Rectangle 4"/>
          <p:cNvSpPr/>
          <p:nvPr/>
        </p:nvSpPr>
        <p:spPr>
          <a:xfrm>
            <a:off x="76200" y="228600"/>
            <a:ext cx="8947943" cy="584775"/>
          </a:xfrm>
          <a:prstGeom prst="rect">
            <a:avLst/>
          </a:prstGeom>
          <a:solidFill>
            <a:schemeClr val="accent6">
              <a:lumMod val="40000"/>
              <a:lumOff val="60000"/>
            </a:schemeClr>
          </a:solidFill>
        </p:spPr>
        <p:txBody>
          <a:bodyPr wrap="square">
            <a:spAutoFit/>
          </a:bodyPr>
          <a:lstStyle/>
          <a:p>
            <a:pPr lvl="0" algn="ctr"/>
            <a:r>
              <a:rPr lang="en-US" sz="3200" dirty="0" smtClean="0">
                <a:solidFill>
                  <a:schemeClr val="accent2">
                    <a:lumMod val="50000"/>
                  </a:schemeClr>
                </a:solidFill>
                <a:effectLst>
                  <a:outerShdw blurRad="38100" dist="38100" dir="2700000" algn="tl">
                    <a:srgbClr val="000000">
                      <a:alpha val="43137"/>
                    </a:srgbClr>
                  </a:outerShdw>
                </a:effectLst>
              </a:rPr>
              <a:t>Local Authority</a:t>
            </a:r>
            <a:endParaRPr lang="en-US" sz="32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8847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09800" y="1905000"/>
            <a:ext cx="6553200" cy="3733800"/>
          </a:xfrm>
          <a:solidFill>
            <a:schemeClr val="accent6">
              <a:lumMod val="40000"/>
              <a:lumOff val="60000"/>
            </a:schemeClr>
          </a:solidFill>
        </p:spPr>
        <p:txBody>
          <a:bodyPr/>
          <a:lstStyle/>
          <a:p>
            <a:pPr marL="285750" lvl="0" indent="-285750">
              <a:buFont typeface="Arial" panose="020B0604020202020204" pitchFamily="34" charset="0"/>
              <a:buChar char="•"/>
            </a:pPr>
            <a:r>
              <a:rPr lang="en-US" sz="2400" dirty="0" smtClean="0">
                <a:solidFill>
                  <a:schemeClr val="accent2">
                    <a:lumMod val="50000"/>
                  </a:schemeClr>
                </a:solidFill>
              </a:rPr>
              <a:t>Remember the MMC requires credit to be based on competency not attendance, behavior, or even daily assignments and  homework … but proficiency of the standard.</a:t>
            </a:r>
          </a:p>
          <a:p>
            <a:pPr lvl="0"/>
            <a:endParaRPr lang="en-US" sz="2400" dirty="0">
              <a:solidFill>
                <a:schemeClr val="accent2">
                  <a:lumMod val="50000"/>
                </a:schemeClr>
              </a:solidFill>
            </a:endParaRPr>
          </a:p>
          <a:p>
            <a:pPr lvl="0" algn="ctr"/>
            <a:r>
              <a:rPr lang="en-US" sz="2400" b="1" dirty="0" smtClean="0">
                <a:solidFill>
                  <a:srgbClr val="C00000"/>
                </a:solidFill>
              </a:rPr>
              <a:t>What does that look like?</a:t>
            </a:r>
          </a:p>
          <a:p>
            <a:pPr lvl="0" algn="ctr"/>
            <a:endParaRPr lang="en-US" sz="2400" b="1" dirty="0" smtClean="0">
              <a:solidFill>
                <a:srgbClr val="C00000"/>
              </a:solidFill>
            </a:endParaRPr>
          </a:p>
          <a:p>
            <a:pPr marL="342900" lvl="0" indent="-342900">
              <a:buFont typeface="Arial" panose="020B0604020202020204" pitchFamily="34" charset="0"/>
              <a:buChar char="•"/>
            </a:pPr>
            <a:r>
              <a:rPr lang="en-US" sz="2400" dirty="0" smtClean="0">
                <a:solidFill>
                  <a:schemeClr val="accent2">
                    <a:lumMod val="50000"/>
                  </a:schemeClr>
                </a:solidFill>
              </a:rPr>
              <a:t>That’s up to the local district to decide using the state guidelines</a:t>
            </a:r>
          </a:p>
        </p:txBody>
      </p:sp>
      <p:sp>
        <p:nvSpPr>
          <p:cNvPr id="3" name="Rectangle 2"/>
          <p:cNvSpPr/>
          <p:nvPr/>
        </p:nvSpPr>
        <p:spPr>
          <a:xfrm>
            <a:off x="76200" y="228600"/>
            <a:ext cx="8947943" cy="584775"/>
          </a:xfrm>
          <a:prstGeom prst="rect">
            <a:avLst/>
          </a:prstGeom>
          <a:solidFill>
            <a:schemeClr val="accent6">
              <a:lumMod val="40000"/>
              <a:lumOff val="60000"/>
            </a:schemeClr>
          </a:solidFill>
        </p:spPr>
        <p:txBody>
          <a:bodyPr wrap="square">
            <a:spAutoFit/>
          </a:bodyPr>
          <a:lstStyle/>
          <a:p>
            <a:pPr lvl="0" algn="ctr"/>
            <a:r>
              <a:rPr lang="en-US" sz="3200" dirty="0" smtClean="0">
                <a:solidFill>
                  <a:schemeClr val="accent2">
                    <a:lumMod val="50000"/>
                  </a:schemeClr>
                </a:solidFill>
              </a:rPr>
              <a:t>Local District PC Policy Considerations</a:t>
            </a:r>
            <a:endParaRPr lang="en-US" dirty="0">
              <a:solidFill>
                <a:schemeClr val="accent2">
                  <a:lumMod val="50000"/>
                </a:schemeClr>
              </a:solidFill>
            </a:endParaRPr>
          </a:p>
        </p:txBody>
      </p:sp>
    </p:spTree>
    <p:extLst>
      <p:ext uri="{BB962C8B-B14F-4D97-AF65-F5344CB8AC3E}">
        <p14:creationId xmlns:p14="http://schemas.microsoft.com/office/powerpoint/2010/main" val="3678938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752600" y="990600"/>
            <a:ext cx="7010400" cy="5486400"/>
          </a:xfrm>
          <a:solidFill>
            <a:schemeClr val="accent6">
              <a:lumMod val="40000"/>
              <a:lumOff val="60000"/>
            </a:schemeClr>
          </a:solidFill>
        </p:spPr>
        <p:txBody>
          <a:bodyPr/>
          <a:lstStyle/>
          <a:p>
            <a:pPr marL="342900" lvl="0" indent="-342900">
              <a:buFont typeface="Arial" panose="020B0604020202020204" pitchFamily="34" charset="0"/>
              <a:buChar char="•"/>
            </a:pPr>
            <a:r>
              <a:rPr lang="en-US" sz="2400" dirty="0">
                <a:solidFill>
                  <a:schemeClr val="accent2">
                    <a:lumMod val="50000"/>
                  </a:schemeClr>
                </a:solidFill>
              </a:rPr>
              <a:t>Criteria for what constitutes credit for specific courses. </a:t>
            </a:r>
          </a:p>
          <a:p>
            <a:pPr marL="742950" lvl="1" indent="-285750">
              <a:buFont typeface="Arial" panose="020B0604020202020204" pitchFamily="34" charset="0"/>
              <a:buChar char="•"/>
            </a:pPr>
            <a:r>
              <a:rPr lang="en-US" sz="1800" dirty="0" smtClean="0">
                <a:solidFill>
                  <a:schemeClr val="accent2">
                    <a:lumMod val="50000"/>
                  </a:schemeClr>
                </a:solidFill>
              </a:rPr>
              <a:t>The </a:t>
            </a:r>
            <a:r>
              <a:rPr lang="en-US" sz="1800" dirty="0">
                <a:solidFill>
                  <a:schemeClr val="accent2">
                    <a:lumMod val="50000"/>
                  </a:schemeClr>
                </a:solidFill>
              </a:rPr>
              <a:t>“cut score” a student must achieve to evidence mastery. </a:t>
            </a:r>
          </a:p>
          <a:p>
            <a:pPr marL="742950" lvl="1" indent="-285750">
              <a:buFont typeface="Arial" panose="020B0604020202020204" pitchFamily="34" charset="0"/>
              <a:buChar char="•"/>
            </a:pPr>
            <a:r>
              <a:rPr lang="en-US" sz="1800" dirty="0" smtClean="0">
                <a:solidFill>
                  <a:schemeClr val="accent2">
                    <a:lumMod val="50000"/>
                  </a:schemeClr>
                </a:solidFill>
              </a:rPr>
              <a:t>How </a:t>
            </a:r>
            <a:r>
              <a:rPr lang="en-US" sz="1800" dirty="0">
                <a:solidFill>
                  <a:schemeClr val="accent2">
                    <a:lumMod val="50000"/>
                  </a:schemeClr>
                </a:solidFill>
              </a:rPr>
              <a:t>many or what percentage </a:t>
            </a:r>
            <a:r>
              <a:rPr lang="en-US" sz="1800" dirty="0" smtClean="0">
                <a:solidFill>
                  <a:schemeClr val="accent2">
                    <a:lumMod val="50000"/>
                  </a:schemeClr>
                </a:solidFill>
              </a:rPr>
              <a:t>of content </a:t>
            </a:r>
            <a:r>
              <a:rPr lang="en-US" sz="1800" dirty="0">
                <a:solidFill>
                  <a:schemeClr val="accent2">
                    <a:lumMod val="50000"/>
                  </a:schemeClr>
                </a:solidFill>
              </a:rPr>
              <a:t>expectations or Power Standards must be mastered in order to receive full credit.</a:t>
            </a:r>
          </a:p>
          <a:p>
            <a:pPr marL="342900" lvl="0" indent="-342900">
              <a:buFont typeface="Arial" panose="020B0604020202020204" pitchFamily="34" charset="0"/>
              <a:buChar char="•"/>
            </a:pPr>
            <a:r>
              <a:rPr lang="en-US" sz="2400" dirty="0">
                <a:solidFill>
                  <a:schemeClr val="accent2">
                    <a:lumMod val="50000"/>
                  </a:schemeClr>
                </a:solidFill>
              </a:rPr>
              <a:t>How far they want to depart from local standards to award diplomas for students with a Personal Curriculum</a:t>
            </a:r>
            <a:r>
              <a:rPr lang="en-US" sz="2400" dirty="0" smtClean="0">
                <a:solidFill>
                  <a:schemeClr val="accent2">
                    <a:lumMod val="50000"/>
                  </a:schemeClr>
                </a:solidFill>
              </a:rPr>
              <a:t>.</a:t>
            </a:r>
          </a:p>
          <a:p>
            <a:pPr marL="342900" indent="-342900">
              <a:buFont typeface="Arial" panose="020B0604020202020204" pitchFamily="34" charset="0"/>
              <a:buChar char="•"/>
            </a:pPr>
            <a:r>
              <a:rPr lang="en-US" sz="2400" dirty="0">
                <a:solidFill>
                  <a:schemeClr val="accent2">
                    <a:lumMod val="50000"/>
                  </a:schemeClr>
                </a:solidFill>
              </a:rPr>
              <a:t>Criteria for allowable modifications</a:t>
            </a:r>
            <a:r>
              <a:rPr lang="en-US" sz="2400" dirty="0" smtClean="0">
                <a:solidFill>
                  <a:schemeClr val="accent2">
                    <a:lumMod val="50000"/>
                  </a:schemeClr>
                </a:solidFill>
              </a:rPr>
              <a:t>.</a:t>
            </a:r>
          </a:p>
          <a:p>
            <a:pPr marL="342900" indent="-342900">
              <a:buFont typeface="Arial" panose="020B0604020202020204" pitchFamily="34" charset="0"/>
              <a:buChar char="•"/>
            </a:pPr>
            <a:r>
              <a:rPr lang="en-US" sz="2400" b="1" dirty="0" smtClean="0">
                <a:solidFill>
                  <a:srgbClr val="C00000"/>
                </a:solidFill>
              </a:rPr>
              <a:t>BE CAREFUL </a:t>
            </a:r>
            <a:r>
              <a:rPr lang="en-US" sz="2400" dirty="0" smtClean="0">
                <a:solidFill>
                  <a:schemeClr val="accent2">
                    <a:lumMod val="50000"/>
                  </a:schemeClr>
                </a:solidFill>
              </a:rPr>
              <a:t>– You don’t want to take the </a:t>
            </a:r>
            <a:r>
              <a:rPr lang="en-US" sz="2400" b="1" u="sng" dirty="0" smtClean="0">
                <a:solidFill>
                  <a:srgbClr val="C00000"/>
                </a:solidFill>
              </a:rPr>
              <a:t>PERSONAL</a:t>
            </a:r>
            <a:r>
              <a:rPr lang="en-US" sz="2400" dirty="0" smtClean="0">
                <a:solidFill>
                  <a:schemeClr val="accent2">
                    <a:lumMod val="50000"/>
                  </a:schemeClr>
                </a:solidFill>
              </a:rPr>
              <a:t> out of PC</a:t>
            </a:r>
          </a:p>
          <a:p>
            <a:pPr marL="800100" lvl="1" indent="-342900">
              <a:buFont typeface="Arial" panose="020B0604020202020204" pitchFamily="34" charset="0"/>
              <a:buChar char="•"/>
            </a:pPr>
            <a:r>
              <a:rPr lang="en-US" sz="1800" dirty="0" smtClean="0">
                <a:solidFill>
                  <a:schemeClr val="accent2">
                    <a:lumMod val="50000"/>
                  </a:schemeClr>
                </a:solidFill>
              </a:rPr>
              <a:t>No lines in the sand – Saying what you will and will not do as blanket statements for all students.</a:t>
            </a:r>
            <a:endParaRPr lang="en-US" sz="1800" dirty="0">
              <a:solidFill>
                <a:schemeClr val="accent2">
                  <a:lumMod val="50000"/>
                </a:schemeClr>
              </a:solidFill>
            </a:endParaRPr>
          </a:p>
          <a:p>
            <a:pPr marL="285750" indent="-285750">
              <a:buFont typeface="Arial" panose="020B0604020202020204" pitchFamily="34" charset="0"/>
              <a:buChar char="•"/>
            </a:pPr>
            <a:endParaRPr lang="en-US" sz="2100" dirty="0" smtClean="0">
              <a:solidFill>
                <a:schemeClr val="accent2">
                  <a:lumMod val="50000"/>
                </a:schemeClr>
              </a:solidFill>
            </a:endParaRPr>
          </a:p>
        </p:txBody>
      </p:sp>
      <p:sp>
        <p:nvSpPr>
          <p:cNvPr id="3" name="Rectangle 2"/>
          <p:cNvSpPr/>
          <p:nvPr/>
        </p:nvSpPr>
        <p:spPr>
          <a:xfrm>
            <a:off x="76200" y="228600"/>
            <a:ext cx="8947943" cy="584775"/>
          </a:xfrm>
          <a:prstGeom prst="rect">
            <a:avLst/>
          </a:prstGeom>
          <a:solidFill>
            <a:schemeClr val="accent6">
              <a:lumMod val="40000"/>
              <a:lumOff val="60000"/>
            </a:schemeClr>
          </a:solidFill>
        </p:spPr>
        <p:txBody>
          <a:bodyPr wrap="square">
            <a:spAutoFit/>
          </a:bodyPr>
          <a:lstStyle/>
          <a:p>
            <a:pPr lvl="0" algn="ctr"/>
            <a:r>
              <a:rPr lang="en-US" sz="3200" dirty="0" smtClean="0">
                <a:solidFill>
                  <a:schemeClr val="accent2">
                    <a:lumMod val="50000"/>
                  </a:schemeClr>
                </a:solidFill>
              </a:rPr>
              <a:t>Local District PC Policy Considerations </a:t>
            </a:r>
            <a:r>
              <a:rPr lang="en-US" dirty="0" err="1" smtClean="0">
                <a:solidFill>
                  <a:schemeClr val="accent2">
                    <a:lumMod val="50000"/>
                  </a:schemeClr>
                </a:solidFill>
              </a:rPr>
              <a:t>cont</a:t>
            </a:r>
            <a:r>
              <a:rPr lang="en-US" dirty="0" smtClean="0">
                <a:solidFill>
                  <a:schemeClr val="accent2">
                    <a:lumMod val="50000"/>
                  </a:schemeClr>
                </a:solidFill>
              </a:rPr>
              <a:t>…</a:t>
            </a:r>
            <a:endParaRPr lang="en-US" dirty="0">
              <a:solidFill>
                <a:schemeClr val="accent2">
                  <a:lumMod val="50000"/>
                </a:schemeClr>
              </a:solidFill>
            </a:endParaRPr>
          </a:p>
        </p:txBody>
      </p:sp>
    </p:spTree>
    <p:extLst>
      <p:ext uri="{BB962C8B-B14F-4D97-AF65-F5344CB8AC3E}">
        <p14:creationId xmlns:p14="http://schemas.microsoft.com/office/powerpoint/2010/main" val="13157599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150935"/>
            <a:ext cx="2841625"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District Policies</a:t>
            </a:r>
            <a:endParaRPr lang="en-US" sz="3200" b="1" dirty="0">
              <a:solidFill>
                <a:schemeClr val="accent2">
                  <a:lumMod val="50000"/>
                </a:schemeClr>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814762" y="2590800"/>
            <a:ext cx="16668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34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4813562"/>
              </p:ext>
            </p:extLst>
          </p:nvPr>
        </p:nvGraphicFramePr>
        <p:xfrm>
          <a:off x="304800" y="762000"/>
          <a:ext cx="8381997" cy="5889756"/>
        </p:xfrm>
        <a:graphic>
          <a:graphicData uri="http://schemas.openxmlformats.org/drawingml/2006/table">
            <a:tbl>
              <a:tblPr/>
              <a:tblGrid>
                <a:gridCol w="457200"/>
                <a:gridCol w="1143000"/>
                <a:gridCol w="533400"/>
                <a:gridCol w="1143000"/>
                <a:gridCol w="790253"/>
                <a:gridCol w="410966"/>
                <a:gridCol w="410966"/>
                <a:gridCol w="410966"/>
                <a:gridCol w="522270"/>
                <a:gridCol w="410966"/>
                <a:gridCol w="470898"/>
                <a:gridCol w="376720"/>
                <a:gridCol w="470898"/>
                <a:gridCol w="410966"/>
                <a:gridCol w="419528"/>
              </a:tblGrid>
              <a:tr h="813059">
                <a:tc>
                  <a:txBody>
                    <a:bodyPr/>
                    <a:lstStyle/>
                    <a:p>
                      <a:pPr algn="l" fontAlgn="ctr"/>
                      <a:r>
                        <a:rPr lang="en-US" sz="1200" b="1" i="0" u="none" strike="noStrike" dirty="0">
                          <a:solidFill>
                            <a:srgbClr val="000000"/>
                          </a:solidFill>
                          <a:effectLst/>
                          <a:latin typeface="Arial Narrow"/>
                        </a:rPr>
                        <a:t>District Code</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1" i="0" u="none" strike="noStrike">
                          <a:solidFill>
                            <a:srgbClr val="000000"/>
                          </a:solidFill>
                          <a:effectLst/>
                          <a:latin typeface="Arial Narrow"/>
                        </a:rPr>
                        <a:t>District</a:t>
                      </a:r>
                      <a:br>
                        <a:rPr lang="en-US" sz="1200" b="1" i="0" u="none" strike="noStrike">
                          <a:solidFill>
                            <a:srgbClr val="000000"/>
                          </a:solidFill>
                          <a:effectLst/>
                          <a:latin typeface="Arial Narrow"/>
                        </a:rPr>
                      </a:br>
                      <a:r>
                        <a:rPr lang="en-US" sz="1200" b="1" i="0" u="none" strike="noStrike">
                          <a:solidFill>
                            <a:srgbClr val="000000"/>
                          </a:solidFill>
                          <a:effectLst/>
                          <a:latin typeface="Arial Narrow"/>
                        </a:rPr>
                        <a:t>Name</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1" i="0" u="none" strike="noStrike">
                          <a:solidFill>
                            <a:srgbClr val="000000"/>
                          </a:solidFill>
                          <a:effectLst/>
                          <a:latin typeface="Arial Narrow"/>
                        </a:rPr>
                        <a:t>Building Code</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1" i="0" u="none" strike="noStrike">
                          <a:solidFill>
                            <a:srgbClr val="000000"/>
                          </a:solidFill>
                          <a:effectLst/>
                          <a:latin typeface="Arial Narrow"/>
                        </a:rPr>
                        <a:t>Building Name</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a:solidFill>
                            <a:srgbClr val="000000"/>
                          </a:solidFill>
                          <a:effectLst/>
                          <a:latin typeface="Arial Narrow"/>
                        </a:rPr>
                        <a:t>1-English Language </a:t>
                      </a:r>
                      <a:br>
                        <a:rPr lang="en-US" sz="1200" b="1" i="0" u="none" strike="noStrike">
                          <a:solidFill>
                            <a:srgbClr val="000000"/>
                          </a:solidFill>
                          <a:effectLst/>
                          <a:latin typeface="Arial Narrow"/>
                        </a:rPr>
                      </a:br>
                      <a:r>
                        <a:rPr lang="en-US" sz="1200" b="1" i="0" u="none" strike="noStrike">
                          <a:solidFill>
                            <a:srgbClr val="000000"/>
                          </a:solidFill>
                          <a:effectLst/>
                          <a:latin typeface="Arial Narrow"/>
                        </a:rPr>
                        <a:t>Arts</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smtClean="0">
                          <a:solidFill>
                            <a:srgbClr val="000000"/>
                          </a:solidFill>
                          <a:effectLst/>
                          <a:latin typeface="Arial Narrow"/>
                        </a:rPr>
                        <a:t>2-Math</a:t>
                      </a:r>
                      <a:endParaRPr lang="en-US" sz="1200" b="1" i="0" u="none" strike="noStrike" dirty="0">
                        <a:solidFill>
                          <a:srgbClr val="000000"/>
                        </a:solidFill>
                        <a:effectLst/>
                        <a:latin typeface="Arial Narrow"/>
                      </a:endParaRP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a:solidFill>
                            <a:srgbClr val="000000"/>
                          </a:solidFill>
                          <a:effectLst/>
                          <a:latin typeface="Arial Narrow"/>
                        </a:rPr>
                        <a:t>3-Science</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a:solidFill>
                            <a:srgbClr val="000000"/>
                          </a:solidFill>
                          <a:effectLst/>
                          <a:latin typeface="Arial Narrow"/>
                        </a:rPr>
                        <a:t>4-Social Studies</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smtClean="0">
                          <a:solidFill>
                            <a:srgbClr val="000000"/>
                          </a:solidFill>
                          <a:effectLst/>
                          <a:latin typeface="Arial Narrow"/>
                        </a:rPr>
                        <a:t>5-VPA</a:t>
                      </a:r>
                      <a:endParaRPr lang="en-US" sz="1200" b="1" i="0" u="none" strike="noStrike" dirty="0">
                        <a:solidFill>
                          <a:srgbClr val="000000"/>
                        </a:solidFill>
                        <a:effectLst/>
                        <a:latin typeface="Arial Narrow"/>
                      </a:endParaRP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a:solidFill>
                            <a:srgbClr val="000000"/>
                          </a:solidFill>
                          <a:effectLst/>
                          <a:latin typeface="Arial Narrow"/>
                        </a:rPr>
                        <a:t>6-World </a:t>
                      </a:r>
                      <a:r>
                        <a:rPr lang="en-US" sz="1200" b="1" i="0" u="none" strike="noStrike" dirty="0" err="1" smtClean="0">
                          <a:solidFill>
                            <a:srgbClr val="000000"/>
                          </a:solidFill>
                          <a:effectLst/>
                          <a:latin typeface="Arial Narrow"/>
                        </a:rPr>
                        <a:t>Lan</a:t>
                      </a:r>
                      <a:endParaRPr lang="en-US" sz="1200" b="1" i="0" u="none" strike="noStrike" dirty="0">
                        <a:solidFill>
                          <a:srgbClr val="000000"/>
                        </a:solidFill>
                        <a:effectLst/>
                        <a:latin typeface="Arial Narrow"/>
                      </a:endParaRP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dirty="0">
                          <a:solidFill>
                            <a:srgbClr val="000000"/>
                          </a:solidFill>
                          <a:effectLst/>
                          <a:latin typeface="Arial Narrow"/>
                        </a:rPr>
                        <a:t>8-Health </a:t>
                      </a:r>
                      <a:r>
                        <a:rPr lang="en-US" sz="1200" b="1" i="0" u="none" strike="noStrike" dirty="0" smtClean="0">
                          <a:solidFill>
                            <a:srgbClr val="000000"/>
                          </a:solidFill>
                          <a:effectLst/>
                          <a:latin typeface="Arial Narrow"/>
                        </a:rPr>
                        <a:t>/PE</a:t>
                      </a:r>
                      <a:endParaRPr lang="en-US" sz="1200" b="1" i="0" u="none" strike="noStrike" dirty="0">
                        <a:solidFill>
                          <a:srgbClr val="000000"/>
                        </a:solidFill>
                        <a:effectLst/>
                        <a:latin typeface="Arial Narrow"/>
                      </a:endParaRP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a:solidFill>
                            <a:srgbClr val="000000"/>
                          </a:solidFill>
                          <a:effectLst/>
                          <a:latin typeface="Arial Narrow"/>
                        </a:rPr>
                        <a:t>1-IEP</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a:solidFill>
                            <a:srgbClr val="000000"/>
                          </a:solidFill>
                          <a:effectLst/>
                          <a:latin typeface="Arial Narrow"/>
                        </a:rPr>
                        <a:t>2-Transfer</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a:solidFill>
                            <a:srgbClr val="000000"/>
                          </a:solidFill>
                          <a:effectLst/>
                          <a:latin typeface="Arial Narrow"/>
                        </a:rPr>
                        <a:t>3-General Enhanced</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i="0" u="none" strike="noStrike">
                          <a:solidFill>
                            <a:srgbClr val="000000"/>
                          </a:solidFill>
                          <a:effectLst/>
                          <a:latin typeface="Arial Narrow"/>
                        </a:rPr>
                        <a:t>4-General Modified</a:t>
                      </a:r>
                    </a:p>
                  </a:txBody>
                  <a:tcPr marL="3133" marR="3133" marT="3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11854">
                <a:tc>
                  <a:txBody>
                    <a:bodyPr/>
                    <a:lstStyle/>
                    <a:p>
                      <a:pPr algn="l" fontAlgn="b"/>
                      <a:r>
                        <a:rPr lang="en-US" sz="1200" b="0" i="0" u="none" strike="noStrike">
                          <a:solidFill>
                            <a:srgbClr val="000000"/>
                          </a:solidFill>
                          <a:effectLst/>
                          <a:latin typeface="Calibri"/>
                        </a:rPr>
                        <a:t>82030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City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886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46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27</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97740">
                <a:tc>
                  <a:txBody>
                    <a:bodyPr/>
                    <a:lstStyle/>
                    <a:p>
                      <a:pPr algn="l" fontAlgn="b"/>
                      <a:r>
                        <a:rPr lang="en-US" sz="1200" b="0" i="0" u="none" strike="noStrike">
                          <a:solidFill>
                            <a:srgbClr val="000000"/>
                          </a:solidFill>
                          <a:effectLst/>
                          <a:latin typeface="Calibri"/>
                        </a:rPr>
                        <a:t>82030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City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86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Magnet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00401">
                <a:tc>
                  <a:txBody>
                    <a:bodyPr/>
                    <a:lstStyle/>
                    <a:p>
                      <a:pPr algn="l" fontAlgn="b"/>
                      <a:r>
                        <a:rPr lang="en-US" sz="1200" b="0" i="0" u="none" strike="noStrike">
                          <a:solidFill>
                            <a:srgbClr val="000000"/>
                          </a:solidFill>
                          <a:effectLst/>
                          <a:latin typeface="Calibri"/>
                        </a:rPr>
                        <a:t>82030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City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1092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Edsel Ford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19</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77499">
                <a:tc>
                  <a:txBody>
                    <a:bodyPr/>
                    <a:lstStyle/>
                    <a:p>
                      <a:pPr algn="l" fontAlgn="b"/>
                      <a:r>
                        <a:rPr lang="en-US" sz="1200" b="0" i="0" u="none" strike="noStrike">
                          <a:solidFill>
                            <a:srgbClr val="000000"/>
                          </a:solidFill>
                          <a:effectLst/>
                          <a:latin typeface="Calibri"/>
                        </a:rPr>
                        <a:t>82030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Dearborn City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1261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Fordson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20643">
                <a:tc>
                  <a:txBody>
                    <a:bodyPr/>
                    <a:lstStyle/>
                    <a:p>
                      <a:pPr algn="l" fontAlgn="b"/>
                      <a:r>
                        <a:rPr lang="en-US" sz="1200" b="0" i="0" u="none" strike="noStrike">
                          <a:solidFill>
                            <a:srgbClr val="000000"/>
                          </a:solidFill>
                          <a:effectLst/>
                          <a:latin typeface="Calibri"/>
                        </a:rPr>
                        <a:t>82055</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Grosse Pointe Public Schools</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1512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Grosse Pointe South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42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357</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382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84262">
                <a:tc>
                  <a:txBody>
                    <a:bodyPr/>
                    <a:lstStyle/>
                    <a:p>
                      <a:pPr algn="l" fontAlgn="b"/>
                      <a:r>
                        <a:rPr lang="en-US" sz="1200" b="0" i="0" u="none" strike="noStrike">
                          <a:solidFill>
                            <a:srgbClr val="000000"/>
                          </a:solidFill>
                          <a:effectLst/>
                          <a:latin typeface="Calibri"/>
                        </a:rPr>
                        <a:t>82055</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Grosse Pointe Public Schools</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5142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Grosse Pointe North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153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174</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43545">
                <a:tc>
                  <a:txBody>
                    <a:bodyPr/>
                    <a:lstStyle/>
                    <a:p>
                      <a:pPr algn="l" fontAlgn="b"/>
                      <a:r>
                        <a:rPr lang="en-US" sz="1200" b="0" i="0" u="none" strike="noStrike">
                          <a:solidFill>
                            <a:srgbClr val="000000"/>
                          </a:solidFill>
                          <a:effectLst/>
                          <a:latin typeface="Calibri"/>
                        </a:rPr>
                        <a:t>82140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South Redford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2149</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Lee M. Thurston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26369">
                <a:tc>
                  <a:txBody>
                    <a:bodyPr/>
                    <a:lstStyle/>
                    <a:p>
                      <a:pPr algn="l" fontAlgn="b"/>
                      <a:r>
                        <a:rPr lang="en-US" sz="1200" b="0" i="0" u="none" strike="noStrike">
                          <a:solidFill>
                            <a:srgbClr val="000000"/>
                          </a:solidFill>
                          <a:effectLst/>
                          <a:latin typeface="Calibri"/>
                        </a:rPr>
                        <a:t>82160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Wayne-Westland Community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660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Tinkham Alternative Education</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26369">
                <a:tc>
                  <a:txBody>
                    <a:bodyPr/>
                    <a:lstStyle/>
                    <a:p>
                      <a:pPr algn="l" fontAlgn="b"/>
                      <a:r>
                        <a:rPr lang="en-US" sz="1200" b="0" i="0" u="none" strike="noStrike">
                          <a:solidFill>
                            <a:srgbClr val="000000"/>
                          </a:solidFill>
                          <a:effectLst/>
                          <a:latin typeface="Calibri"/>
                        </a:rPr>
                        <a:t>82160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Wayne-Westland Community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1950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John Glenn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8</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19</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5</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17</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9</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26369">
                <a:tc>
                  <a:txBody>
                    <a:bodyPr/>
                    <a:lstStyle/>
                    <a:p>
                      <a:pPr algn="l" fontAlgn="b"/>
                      <a:r>
                        <a:rPr lang="en-US" sz="1200" b="0" i="0" u="none" strike="noStrike">
                          <a:solidFill>
                            <a:srgbClr val="000000"/>
                          </a:solidFill>
                          <a:effectLst/>
                          <a:latin typeface="Calibri"/>
                        </a:rPr>
                        <a:t>82160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rgbClr val="000000"/>
                          </a:solidFill>
                          <a:effectLst/>
                          <a:latin typeface="Calibri"/>
                        </a:rPr>
                        <a:t>Wayne-Westland Community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4407</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Wayne Memorial High School</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33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6</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75</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100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15</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123</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486690">
                <a:tc>
                  <a:txBody>
                    <a:bodyPr/>
                    <a:lstStyle/>
                    <a:p>
                      <a:pPr algn="l" fontAlgn="b"/>
                      <a:r>
                        <a:rPr lang="en-US" sz="1200" b="0" i="0" u="none" strike="noStrike">
                          <a:solidFill>
                            <a:srgbClr val="000000"/>
                          </a:solidFill>
                          <a:effectLst/>
                          <a:latin typeface="Calibri"/>
                        </a:rPr>
                        <a:t>82160</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Wayne-Westland Community School District</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9241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a:solidFill>
                            <a:srgbClr val="000000"/>
                          </a:solidFill>
                          <a:effectLst/>
                          <a:latin typeface="Calibri"/>
                        </a:rPr>
                        <a:t>Wayne-Westland Adult and Community Education</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1</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a:solidFill>
                            <a:srgbClr val="000000"/>
                          </a:solidFill>
                          <a:effectLst/>
                          <a:latin typeface="Calibri"/>
                        </a:rPr>
                        <a:t> </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dirty="0">
                          <a:solidFill>
                            <a:srgbClr val="000000"/>
                          </a:solidFill>
                          <a:effectLst/>
                          <a:latin typeface="Calibri"/>
                        </a:rPr>
                        <a:t>2</a:t>
                      </a:r>
                    </a:p>
                  </a:txBody>
                  <a:tcPr marL="3133" marR="3133" marT="3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6" name="Rectangle 5"/>
          <p:cNvSpPr/>
          <p:nvPr/>
        </p:nvSpPr>
        <p:spPr>
          <a:xfrm>
            <a:off x="1143000" y="2438400"/>
            <a:ext cx="6400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Personal Curriculums across Wayne County </a:t>
            </a:r>
            <a:endParaRPr lang="en-US" sz="3200" b="1" dirty="0">
              <a:solidFill>
                <a:srgbClr val="C00000"/>
              </a:solidFill>
            </a:endParaRPr>
          </a:p>
        </p:txBody>
      </p:sp>
    </p:spTree>
    <p:extLst>
      <p:ext uri="{BB962C8B-B14F-4D97-AF65-F5344CB8AC3E}">
        <p14:creationId xmlns:p14="http://schemas.microsoft.com/office/powerpoint/2010/main" val="5615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364AD99-6ECD-4094-A171-EBA4AFB4A103}" type="slidenum">
              <a:rPr lang="en-US" altLang="en-US"/>
              <a:pPr/>
              <a:t>60</a:t>
            </a:fld>
            <a:endParaRPr lang="en-US" altLang="en-US"/>
          </a:p>
        </p:txBody>
      </p:sp>
      <p:sp>
        <p:nvSpPr>
          <p:cNvPr id="497666" name="Rectangle 2"/>
          <p:cNvSpPr>
            <a:spLocks noGrp="1" noRot="1" noChangeArrowheads="1"/>
          </p:cNvSpPr>
          <p:nvPr>
            <p:ph type="title"/>
          </p:nvPr>
        </p:nvSpPr>
        <p:spPr>
          <a:xfrm>
            <a:off x="0" y="274638"/>
            <a:ext cx="9067800" cy="792162"/>
          </a:xfrm>
          <a:solidFill>
            <a:schemeClr val="accent6">
              <a:lumMod val="40000"/>
              <a:lumOff val="60000"/>
            </a:schemeClr>
          </a:solidFill>
        </p:spPr>
        <p:txBody>
          <a:bodyPr/>
          <a:lstStyle/>
          <a:p>
            <a:pPr algn="ctr"/>
            <a:r>
              <a:rPr lang="en-US" altLang="en-US" sz="3600" b="1" dirty="0">
                <a:solidFill>
                  <a:schemeClr val="tx1"/>
                </a:solidFill>
              </a:rPr>
              <a:t>Cut Scores</a:t>
            </a:r>
            <a:r>
              <a:rPr lang="en-US" altLang="en-US" sz="3600" dirty="0"/>
              <a:t> </a:t>
            </a:r>
          </a:p>
        </p:txBody>
      </p:sp>
      <p:sp>
        <p:nvSpPr>
          <p:cNvPr id="497667" name="Rectangle 3"/>
          <p:cNvSpPr>
            <a:spLocks noGrp="1" noRot="1" noChangeArrowheads="1"/>
          </p:cNvSpPr>
          <p:nvPr>
            <p:ph type="body" idx="1"/>
          </p:nvPr>
        </p:nvSpPr>
        <p:spPr>
          <a:xfrm>
            <a:off x="2057400" y="1295400"/>
            <a:ext cx="7010400" cy="4525963"/>
          </a:xfrm>
        </p:spPr>
        <p:txBody>
          <a:bodyPr/>
          <a:lstStyle/>
          <a:p>
            <a:pPr marL="0" indent="0">
              <a:lnSpc>
                <a:spcPct val="90000"/>
              </a:lnSpc>
              <a:buNone/>
            </a:pPr>
            <a:r>
              <a:rPr lang="en-US" altLang="en-US" sz="2400" b="1" dirty="0">
                <a:solidFill>
                  <a:schemeClr val="accent2">
                    <a:lumMod val="50000"/>
                  </a:schemeClr>
                </a:solidFill>
              </a:rPr>
              <a:t>Cut scores are the level that the district has decided demonstrates that the student has met proficiency</a:t>
            </a:r>
          </a:p>
          <a:p>
            <a:pPr lvl="1">
              <a:lnSpc>
                <a:spcPct val="90000"/>
              </a:lnSpc>
            </a:pPr>
            <a:r>
              <a:rPr lang="en-US" altLang="en-US" sz="2400" b="1" dirty="0">
                <a:solidFill>
                  <a:schemeClr val="accent2">
                    <a:lumMod val="50000"/>
                  </a:schemeClr>
                </a:solidFill>
              </a:rPr>
              <a:t>What is the achievement standard that all students must meet – cut scores? </a:t>
            </a:r>
          </a:p>
          <a:p>
            <a:pPr lvl="1">
              <a:lnSpc>
                <a:spcPct val="90000"/>
              </a:lnSpc>
            </a:pPr>
            <a:r>
              <a:rPr lang="en-US" altLang="en-US" sz="2400" b="1" dirty="0">
                <a:solidFill>
                  <a:schemeClr val="accent2">
                    <a:lumMod val="50000"/>
                  </a:schemeClr>
                </a:solidFill>
              </a:rPr>
              <a:t>What, if any flexibility will be allowed in achievement standards for students with learning challenges – alternative cut scores?</a:t>
            </a:r>
            <a:r>
              <a:rPr lang="en-US" altLang="en-US" sz="2400" dirty="0">
                <a:solidFill>
                  <a:schemeClr val="accent2">
                    <a:lumMod val="50000"/>
                  </a:schemeClr>
                </a:solidFill>
              </a:rPr>
              <a:t>  </a:t>
            </a:r>
          </a:p>
          <a:p>
            <a:pPr lvl="1">
              <a:lnSpc>
                <a:spcPct val="90000"/>
              </a:lnSpc>
            </a:pPr>
            <a:endParaRPr lang="en-US" altLang="en-US" sz="2400" dirty="0">
              <a:solidFill>
                <a:schemeClr val="accent2">
                  <a:lumMod val="50000"/>
                </a:schemeClr>
              </a:solidFill>
            </a:endParaRPr>
          </a:p>
        </p:txBody>
      </p:sp>
    </p:spTree>
    <p:extLst>
      <p:ext uri="{BB962C8B-B14F-4D97-AF65-F5344CB8AC3E}">
        <p14:creationId xmlns:p14="http://schemas.microsoft.com/office/powerpoint/2010/main" val="2991486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76200"/>
            <a:ext cx="2841625"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7800"/>
            <a:ext cx="6629400" cy="4154984"/>
          </a:xfrm>
          <a:prstGeom prst="rect">
            <a:avLst/>
          </a:prstGeom>
          <a:solidFill>
            <a:schemeClr val="accent6">
              <a:lumMod val="40000"/>
              <a:lumOff val="60000"/>
            </a:schemeClr>
          </a:solidFill>
        </p:spPr>
        <p:txBody>
          <a:bodyPr wrap="square">
            <a:spAutoFit/>
          </a:bodyPr>
          <a:lstStyle/>
          <a:p>
            <a:r>
              <a:rPr lang="en-US" sz="2400" b="1" dirty="0">
                <a:solidFill>
                  <a:schemeClr val="accent2">
                    <a:lumMod val="50000"/>
                  </a:schemeClr>
                </a:solidFill>
              </a:rPr>
              <a:t>Clare-Gladwin RESD: </a:t>
            </a:r>
            <a:endParaRPr lang="en-US" sz="2400" b="1" dirty="0" smtClean="0">
              <a:solidFill>
                <a:schemeClr val="accent2">
                  <a:lumMod val="50000"/>
                </a:schemeClr>
              </a:solidFill>
            </a:endParaRPr>
          </a:p>
          <a:p>
            <a:r>
              <a:rPr lang="en-US" sz="2400" dirty="0" smtClean="0">
                <a:solidFill>
                  <a:schemeClr val="accent2">
                    <a:lumMod val="50000"/>
                  </a:schemeClr>
                </a:solidFill>
              </a:rPr>
              <a:t>60</a:t>
            </a:r>
            <a:r>
              <a:rPr lang="en-US" sz="2400" dirty="0">
                <a:solidFill>
                  <a:schemeClr val="accent2">
                    <a:lumMod val="50000"/>
                  </a:schemeClr>
                </a:solidFill>
              </a:rPr>
              <a:t>% cut score on 100% of the </a:t>
            </a:r>
            <a:r>
              <a:rPr lang="en-US" sz="2400" dirty="0" smtClean="0">
                <a:solidFill>
                  <a:schemeClr val="accent2">
                    <a:lumMod val="50000"/>
                  </a:schemeClr>
                </a:solidFill>
              </a:rPr>
              <a:t>HSCEs</a:t>
            </a:r>
          </a:p>
          <a:p>
            <a:r>
              <a:rPr lang="en-US" sz="2400" dirty="0">
                <a:solidFill>
                  <a:schemeClr val="accent2">
                    <a:lumMod val="50000"/>
                  </a:schemeClr>
                </a:solidFill>
              </a:rPr>
              <a:t>A</a:t>
            </a:r>
            <a:r>
              <a:rPr lang="en-US" sz="2400" dirty="0" smtClean="0">
                <a:solidFill>
                  <a:schemeClr val="accent2">
                    <a:lumMod val="50000"/>
                  </a:schemeClr>
                </a:solidFill>
              </a:rPr>
              <a:t>lternate </a:t>
            </a:r>
            <a:r>
              <a:rPr lang="en-US" sz="2400" dirty="0">
                <a:solidFill>
                  <a:schemeClr val="accent2">
                    <a:lumMod val="50000"/>
                  </a:schemeClr>
                </a:solidFill>
              </a:rPr>
              <a:t>cut score of 50</a:t>
            </a:r>
            <a:r>
              <a:rPr lang="en-US" sz="2400" dirty="0" smtClean="0">
                <a:solidFill>
                  <a:schemeClr val="accent2">
                    <a:lumMod val="50000"/>
                  </a:schemeClr>
                </a:solidFill>
              </a:rPr>
              <a:t>%.</a:t>
            </a:r>
            <a:endParaRPr lang="en-US" sz="2400" dirty="0">
              <a:solidFill>
                <a:schemeClr val="accent2">
                  <a:lumMod val="50000"/>
                </a:schemeClr>
              </a:solidFill>
            </a:endParaRPr>
          </a:p>
          <a:p>
            <a:endParaRPr lang="en-US" sz="2400" b="1" dirty="0" smtClean="0">
              <a:solidFill>
                <a:schemeClr val="accent2">
                  <a:lumMod val="50000"/>
                </a:schemeClr>
              </a:solidFill>
            </a:endParaRPr>
          </a:p>
          <a:p>
            <a:r>
              <a:rPr lang="en-US" sz="2400" b="1" dirty="0" smtClean="0">
                <a:solidFill>
                  <a:schemeClr val="accent2">
                    <a:lumMod val="50000"/>
                  </a:schemeClr>
                </a:solidFill>
              </a:rPr>
              <a:t>Monroe </a:t>
            </a:r>
            <a:r>
              <a:rPr lang="en-US" sz="2400" b="1" dirty="0">
                <a:solidFill>
                  <a:schemeClr val="accent2">
                    <a:lumMod val="50000"/>
                  </a:schemeClr>
                </a:solidFill>
              </a:rPr>
              <a:t>ISD: </a:t>
            </a:r>
            <a:endParaRPr lang="en-US" sz="2400" b="1" dirty="0" smtClean="0">
              <a:solidFill>
                <a:schemeClr val="accent2">
                  <a:lumMod val="50000"/>
                </a:schemeClr>
              </a:solidFill>
            </a:endParaRPr>
          </a:p>
          <a:p>
            <a:r>
              <a:rPr lang="en-US" sz="2400" dirty="0" smtClean="0">
                <a:solidFill>
                  <a:schemeClr val="accent2">
                    <a:lumMod val="50000"/>
                  </a:schemeClr>
                </a:solidFill>
              </a:rPr>
              <a:t>60</a:t>
            </a:r>
            <a:r>
              <a:rPr lang="en-US" sz="2400" dirty="0">
                <a:solidFill>
                  <a:schemeClr val="accent2">
                    <a:lumMod val="50000"/>
                  </a:schemeClr>
                </a:solidFill>
              </a:rPr>
              <a:t>% of the subject area content expectations </a:t>
            </a:r>
            <a:endParaRPr lang="en-US" sz="2400" dirty="0" smtClean="0">
              <a:solidFill>
                <a:schemeClr val="accent2">
                  <a:lumMod val="50000"/>
                </a:schemeClr>
              </a:solidFill>
            </a:endParaRPr>
          </a:p>
          <a:p>
            <a:r>
              <a:rPr lang="en-US" sz="2400" dirty="0" smtClean="0">
                <a:solidFill>
                  <a:schemeClr val="accent2">
                    <a:lumMod val="50000"/>
                  </a:schemeClr>
                </a:solidFill>
              </a:rPr>
              <a:t>40</a:t>
            </a:r>
            <a:r>
              <a:rPr lang="en-US" sz="2400" dirty="0">
                <a:solidFill>
                  <a:schemeClr val="accent2">
                    <a:lumMod val="50000"/>
                  </a:schemeClr>
                </a:solidFill>
              </a:rPr>
              <a:t>% for students with disabilities</a:t>
            </a:r>
            <a:r>
              <a:rPr lang="en-US" sz="2400" dirty="0" smtClean="0">
                <a:solidFill>
                  <a:schemeClr val="accent2">
                    <a:lumMod val="50000"/>
                  </a:schemeClr>
                </a:solidFill>
              </a:rPr>
              <a:t>.</a:t>
            </a:r>
            <a:endParaRPr lang="en-US" sz="2400" dirty="0">
              <a:solidFill>
                <a:schemeClr val="accent2">
                  <a:lumMod val="50000"/>
                </a:schemeClr>
              </a:solidFill>
            </a:endParaRPr>
          </a:p>
          <a:p>
            <a:endParaRPr lang="en-US" sz="2400" b="1" dirty="0" smtClean="0">
              <a:solidFill>
                <a:schemeClr val="accent2">
                  <a:lumMod val="50000"/>
                </a:schemeClr>
              </a:solidFill>
            </a:endParaRPr>
          </a:p>
          <a:p>
            <a:r>
              <a:rPr lang="en-US" sz="2400" b="1" dirty="0" smtClean="0">
                <a:solidFill>
                  <a:schemeClr val="accent2">
                    <a:lumMod val="50000"/>
                  </a:schemeClr>
                </a:solidFill>
              </a:rPr>
              <a:t>Saginaw </a:t>
            </a:r>
            <a:r>
              <a:rPr lang="en-US" sz="2400" b="1" dirty="0">
                <a:solidFill>
                  <a:schemeClr val="accent2">
                    <a:lumMod val="50000"/>
                  </a:schemeClr>
                </a:solidFill>
              </a:rPr>
              <a:t>ISD: </a:t>
            </a:r>
            <a:endParaRPr lang="en-US" sz="2400" b="1" dirty="0" smtClean="0">
              <a:solidFill>
                <a:schemeClr val="accent2">
                  <a:lumMod val="50000"/>
                </a:schemeClr>
              </a:solidFill>
            </a:endParaRPr>
          </a:p>
          <a:p>
            <a:r>
              <a:rPr lang="en-US" sz="2400" dirty="0" smtClean="0">
                <a:solidFill>
                  <a:schemeClr val="accent2">
                    <a:lumMod val="50000"/>
                  </a:schemeClr>
                </a:solidFill>
              </a:rPr>
              <a:t>Cut </a:t>
            </a:r>
            <a:r>
              <a:rPr lang="en-US" sz="2400" dirty="0">
                <a:solidFill>
                  <a:schemeClr val="accent2">
                    <a:lumMod val="50000"/>
                  </a:schemeClr>
                </a:solidFill>
              </a:rPr>
              <a:t>Score of 60% </a:t>
            </a:r>
            <a:endParaRPr lang="en-US" sz="2400" dirty="0" smtClean="0">
              <a:solidFill>
                <a:schemeClr val="accent2">
                  <a:lumMod val="50000"/>
                </a:schemeClr>
              </a:solidFill>
            </a:endParaRPr>
          </a:p>
          <a:p>
            <a:r>
              <a:rPr lang="en-US" sz="2400" dirty="0">
                <a:solidFill>
                  <a:schemeClr val="accent2">
                    <a:lumMod val="50000"/>
                  </a:schemeClr>
                </a:solidFill>
              </a:rPr>
              <a:t>N</a:t>
            </a:r>
            <a:r>
              <a:rPr lang="en-US" sz="2400" dirty="0" smtClean="0">
                <a:solidFill>
                  <a:schemeClr val="accent2">
                    <a:lumMod val="50000"/>
                  </a:schemeClr>
                </a:solidFill>
              </a:rPr>
              <a:t>o </a:t>
            </a:r>
            <a:r>
              <a:rPr lang="en-US" sz="2400" dirty="0">
                <a:solidFill>
                  <a:schemeClr val="accent2">
                    <a:lumMod val="50000"/>
                  </a:schemeClr>
                </a:solidFill>
              </a:rPr>
              <a:t>Alternate Cut Score.</a:t>
            </a:r>
          </a:p>
        </p:txBody>
      </p:sp>
      <p:sp>
        <p:nvSpPr>
          <p:cNvPr id="4"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Cut Scores</a:t>
            </a:r>
            <a:endParaRPr lang="en-US" sz="3200" b="1" dirty="0">
              <a:solidFill>
                <a:schemeClr val="accent2">
                  <a:lumMod val="50000"/>
                </a:schemeClr>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553200" y="4676775"/>
            <a:ext cx="16668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648200" y="5791200"/>
            <a:ext cx="1905000" cy="369332"/>
          </a:xfrm>
          <a:prstGeom prst="rect">
            <a:avLst/>
          </a:prstGeom>
          <a:noFill/>
        </p:spPr>
        <p:txBody>
          <a:bodyPr wrap="square" rtlCol="0">
            <a:spAutoFit/>
          </a:bodyPr>
          <a:lstStyle/>
          <a:p>
            <a:pPr algn="ctr"/>
            <a:r>
              <a:rPr lang="en-US" b="1" dirty="0" smtClean="0">
                <a:solidFill>
                  <a:srgbClr val="C00000"/>
                </a:solidFill>
              </a:rPr>
              <a:t>Bay Arenac ISD</a:t>
            </a:r>
            <a:endParaRPr lang="en-US" b="1" dirty="0">
              <a:solidFill>
                <a:srgbClr val="C00000"/>
              </a:solidFill>
            </a:endParaRPr>
          </a:p>
        </p:txBody>
      </p:sp>
    </p:spTree>
    <p:extLst>
      <p:ext uri="{BB962C8B-B14F-4D97-AF65-F5344CB8AC3E}">
        <p14:creationId xmlns:p14="http://schemas.microsoft.com/office/powerpoint/2010/main" val="26535928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962" y="36268"/>
            <a:ext cx="2841625"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Forms</a:t>
            </a:r>
            <a:endParaRPr lang="en-US" sz="3200" b="1" dirty="0">
              <a:solidFill>
                <a:schemeClr val="accent2">
                  <a:lumMod val="50000"/>
                </a:schemeClr>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814762" y="2590800"/>
            <a:ext cx="16668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67400" y="2776447"/>
            <a:ext cx="2590800"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sz="2400" b="1" dirty="0" smtClean="0">
                <a:solidFill>
                  <a:schemeClr val="accent2">
                    <a:lumMod val="50000"/>
                  </a:schemeClr>
                </a:solidFill>
              </a:rPr>
              <a:t>MDE White, </a:t>
            </a:r>
          </a:p>
          <a:p>
            <a:pPr algn="ctr"/>
            <a:r>
              <a:rPr lang="en-US" sz="2400" b="1" dirty="0" smtClean="0">
                <a:solidFill>
                  <a:schemeClr val="accent2">
                    <a:lumMod val="50000"/>
                  </a:schemeClr>
                </a:solidFill>
              </a:rPr>
              <a:t>White pg. 1 &amp; 4  &amp; Pink </a:t>
            </a:r>
          </a:p>
        </p:txBody>
      </p:sp>
      <p:sp>
        <p:nvSpPr>
          <p:cNvPr id="2" name="Rectangle 1"/>
          <p:cNvSpPr/>
          <p:nvPr/>
        </p:nvSpPr>
        <p:spPr>
          <a:xfrm>
            <a:off x="609599" y="5040923"/>
            <a:ext cx="8077200" cy="646331"/>
          </a:xfrm>
          <a:prstGeom prst="rect">
            <a:avLst/>
          </a:prstGeom>
          <a:solidFill>
            <a:schemeClr val="accent6">
              <a:lumMod val="40000"/>
              <a:lumOff val="60000"/>
            </a:schemeClr>
          </a:solidFill>
        </p:spPr>
        <p:txBody>
          <a:bodyPr wrap="square">
            <a:spAutoFit/>
          </a:bodyPr>
          <a:lstStyle/>
          <a:p>
            <a:r>
              <a:rPr lang="en-US" dirty="0">
                <a:solidFill>
                  <a:schemeClr val="accent2">
                    <a:lumMod val="50000"/>
                  </a:schemeClr>
                </a:solidFill>
                <a:hlinkClick r:id="rId5"/>
              </a:rPr>
              <a:t>http://www.resa.net/specialeducation/transitionplanning/studentexit</a:t>
            </a:r>
            <a:r>
              <a:rPr lang="en-US" dirty="0" smtClean="0">
                <a:solidFill>
                  <a:schemeClr val="accent2">
                    <a:lumMod val="50000"/>
                  </a:schemeClr>
                </a:solidFill>
                <a:hlinkClick r:id="rId5"/>
              </a:rPr>
              <a:t>/</a:t>
            </a:r>
            <a:endParaRPr lang="en-US" dirty="0" smtClean="0">
              <a:solidFill>
                <a:schemeClr val="accent2">
                  <a:lumMod val="50000"/>
                </a:schemeClr>
              </a:solidFill>
            </a:endParaRPr>
          </a:p>
          <a:p>
            <a:r>
              <a:rPr lang="en-US" dirty="0">
                <a:solidFill>
                  <a:schemeClr val="accent2">
                    <a:lumMod val="50000"/>
                  </a:schemeClr>
                </a:solidFill>
              </a:rPr>
              <a:t> </a:t>
            </a:r>
            <a:r>
              <a:rPr lang="en-US" dirty="0">
                <a:solidFill>
                  <a:schemeClr val="accent2">
                    <a:lumMod val="50000"/>
                  </a:schemeClr>
                </a:solidFill>
                <a:hlinkClick r:id="rId6"/>
              </a:rPr>
              <a:t>http://www.inghamisd.org/academic-services/mtss/personalcurriculum</a:t>
            </a:r>
            <a:r>
              <a:rPr lang="en-US" dirty="0" smtClean="0">
                <a:solidFill>
                  <a:schemeClr val="accent2">
                    <a:lumMod val="50000"/>
                  </a:schemeClr>
                </a:solidFill>
                <a:hlinkClick r:id="rId6"/>
              </a:rPr>
              <a:t>/</a:t>
            </a:r>
            <a:r>
              <a:rPr lang="en-US" dirty="0">
                <a:solidFill>
                  <a:schemeClr val="accent2">
                    <a:lumMod val="50000"/>
                  </a:schemeClr>
                </a:solidFill>
              </a:rPr>
              <a:t> </a:t>
            </a:r>
            <a:endParaRPr lang="en-US" dirty="0" smtClean="0">
              <a:solidFill>
                <a:schemeClr val="accent2">
                  <a:lumMod val="50000"/>
                </a:schemeClr>
              </a:solidFill>
            </a:endParaRPr>
          </a:p>
        </p:txBody>
      </p:sp>
    </p:spTree>
    <p:extLst>
      <p:ext uri="{BB962C8B-B14F-4D97-AF65-F5344CB8AC3E}">
        <p14:creationId xmlns:p14="http://schemas.microsoft.com/office/powerpoint/2010/main" val="35821281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150935"/>
            <a:ext cx="2841625"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Sample Completed PC Form</a:t>
            </a:r>
            <a:endParaRPr lang="en-US" sz="3200" b="1" dirty="0">
              <a:solidFill>
                <a:schemeClr val="accent2">
                  <a:lumMod val="50000"/>
                </a:schemeClr>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505200" y="2286000"/>
            <a:ext cx="16668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960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562600" y="1143000"/>
            <a:ext cx="2703513" cy="3200400"/>
          </a:xfrm>
          <a:solidFill>
            <a:schemeClr val="accent6">
              <a:lumMod val="40000"/>
              <a:lumOff val="60000"/>
            </a:schemeClr>
          </a:solidFill>
        </p:spPr>
        <p:txBody>
          <a:bodyPr/>
          <a:lstStyle/>
          <a:p>
            <a:pPr algn="ctr"/>
            <a:endParaRPr lang="en-US" sz="3200" dirty="0" smtClean="0">
              <a:solidFill>
                <a:schemeClr val="accent2">
                  <a:lumMod val="50000"/>
                </a:schemeClr>
              </a:solidFill>
            </a:endParaRPr>
          </a:p>
          <a:p>
            <a:pPr algn="ctr"/>
            <a:endParaRPr lang="en-US" sz="3200" dirty="0" smtClean="0">
              <a:solidFill>
                <a:schemeClr val="accent2">
                  <a:lumMod val="50000"/>
                </a:schemeClr>
              </a:solidFill>
            </a:endParaRPr>
          </a:p>
          <a:p>
            <a:pPr algn="ctr"/>
            <a:r>
              <a:rPr lang="en-US" sz="3200" dirty="0" smtClean="0">
                <a:solidFill>
                  <a:schemeClr val="accent2">
                    <a:lumMod val="50000"/>
                  </a:schemeClr>
                </a:solidFill>
              </a:rPr>
              <a:t>Scenarios</a:t>
            </a:r>
            <a:endParaRPr lang="en-US" sz="3200" dirty="0">
              <a:solidFill>
                <a:schemeClr val="accent2">
                  <a:lumMod val="50000"/>
                </a:schemeClr>
              </a:solidFill>
            </a:endParaRPr>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667000" y="1981200"/>
            <a:ext cx="251460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21489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1600200"/>
            <a:ext cx="5121797" cy="4893647"/>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600" dirty="0">
                <a:solidFill>
                  <a:schemeClr val="accent2">
                    <a:lumMod val="50000"/>
                  </a:schemeClr>
                </a:solidFill>
                <a:latin typeface="Times New Roman" pitchFamily="18" charset="0"/>
              </a:rPr>
              <a:t>Jennifer, a </a:t>
            </a:r>
            <a:r>
              <a:rPr lang="en-US" altLang="en-US" sz="2600" dirty="0" smtClean="0">
                <a:solidFill>
                  <a:schemeClr val="accent2">
                    <a:lumMod val="50000"/>
                  </a:schemeClr>
                </a:solidFill>
                <a:latin typeface="Times New Roman" pitchFamily="18" charset="0"/>
              </a:rPr>
              <a:t>tenth </a:t>
            </a:r>
            <a:r>
              <a:rPr lang="en-US" altLang="en-US" sz="2600" dirty="0">
                <a:solidFill>
                  <a:schemeClr val="accent2">
                    <a:lumMod val="50000"/>
                  </a:schemeClr>
                </a:solidFill>
                <a:latin typeface="Times New Roman" pitchFamily="18" charset="0"/>
              </a:rPr>
              <a:t>grade student, with </a:t>
            </a:r>
            <a:r>
              <a:rPr lang="en-US" altLang="en-US" sz="2600" dirty="0" smtClean="0">
                <a:solidFill>
                  <a:schemeClr val="accent2">
                    <a:lumMod val="50000"/>
                  </a:schemeClr>
                </a:solidFill>
                <a:latin typeface="Times New Roman" pitchFamily="18" charset="0"/>
              </a:rPr>
              <a:t>a cognitive impairment. She reads </a:t>
            </a:r>
            <a:r>
              <a:rPr lang="en-US" altLang="en-US" sz="2600" dirty="0">
                <a:solidFill>
                  <a:schemeClr val="accent2">
                    <a:lumMod val="50000"/>
                  </a:schemeClr>
                </a:solidFill>
                <a:latin typeface="Times New Roman" pitchFamily="18" charset="0"/>
              </a:rPr>
              <a:t>on a </a:t>
            </a:r>
            <a:r>
              <a:rPr lang="en-US" altLang="en-US" sz="2600" dirty="0" smtClean="0">
                <a:solidFill>
                  <a:schemeClr val="accent2">
                    <a:lumMod val="50000"/>
                  </a:schemeClr>
                </a:solidFill>
                <a:latin typeface="Times New Roman" pitchFamily="18" charset="0"/>
              </a:rPr>
              <a:t>first </a:t>
            </a:r>
            <a:r>
              <a:rPr lang="en-US" altLang="en-US" sz="2600" dirty="0">
                <a:solidFill>
                  <a:schemeClr val="accent2">
                    <a:lumMod val="50000"/>
                  </a:schemeClr>
                </a:solidFill>
                <a:latin typeface="Times New Roman" pitchFamily="18" charset="0"/>
              </a:rPr>
              <a:t>grade level.  </a:t>
            </a:r>
            <a:r>
              <a:rPr lang="en-US" altLang="en-US" sz="2600" dirty="0" smtClean="0">
                <a:solidFill>
                  <a:schemeClr val="accent2">
                    <a:lumMod val="50000"/>
                  </a:schemeClr>
                </a:solidFill>
                <a:latin typeface="Times New Roman" pitchFamily="18" charset="0"/>
              </a:rPr>
              <a:t>Her mother would like her to graduate with a diploma and is requesting a PC for reading in order to modify her MMC reading assignments. Jennifer is currently passing her special education classes, but is not on a diploma track.  Her mother would like to see her attend all GE classes and move to a diploma track</a:t>
            </a:r>
            <a:endParaRPr lang="en-US" altLang="en-US" sz="2600" dirty="0">
              <a:solidFill>
                <a:schemeClr val="accent2">
                  <a:lumMod val="50000"/>
                </a:schemeClr>
              </a:solidFill>
              <a:latin typeface="Times New Roman" pitchFamily="18" charset="0"/>
            </a:endParaRPr>
          </a:p>
        </p:txBody>
      </p:sp>
      <p:sp>
        <p:nvSpPr>
          <p:cNvPr id="57347" name="Rectangle 3"/>
          <p:cNvSpPr>
            <a:spLocks noChangeArrowheads="1"/>
          </p:cNvSpPr>
          <p:nvPr/>
        </p:nvSpPr>
        <p:spPr bwMode="auto">
          <a:xfrm>
            <a:off x="1143000" y="76200"/>
            <a:ext cx="6248400" cy="762000"/>
          </a:xfrm>
          <a:prstGeom prst="rect">
            <a:avLst/>
          </a:prstGeom>
          <a:solidFill>
            <a:schemeClr val="accent6">
              <a:lumMod val="40000"/>
              <a:lumOff val="60000"/>
            </a:schemeClr>
          </a:solidFill>
          <a:ln>
            <a:noFill/>
          </a:ln>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4000" b="1" dirty="0">
                <a:solidFill>
                  <a:schemeClr val="accent2">
                    <a:lumMod val="50000"/>
                  </a:schemeClr>
                </a:solidFill>
                <a:effectLst>
                  <a:outerShdw blurRad="38100" dist="38100" dir="2700000" algn="tl">
                    <a:srgbClr val="000000">
                      <a:alpha val="43137"/>
                    </a:srgbClr>
                  </a:outerShdw>
                </a:effectLst>
                <a:latin typeface="Times New Roman" pitchFamily="18" charset="0"/>
              </a:rPr>
              <a:t>Scenario 1</a:t>
            </a:r>
          </a:p>
        </p:txBody>
      </p:sp>
      <p:sp>
        <p:nvSpPr>
          <p:cNvPr id="4" name="Rectangle 2"/>
          <p:cNvSpPr>
            <a:spLocks noChangeArrowheads="1"/>
          </p:cNvSpPr>
          <p:nvPr/>
        </p:nvSpPr>
        <p:spPr bwMode="auto">
          <a:xfrm>
            <a:off x="5806151" y="2708195"/>
            <a:ext cx="3124200" cy="2677656"/>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514350" indent="-514350" eaLnBrk="1" hangingPunct="1">
              <a:buAutoNum type="arabicPeriod"/>
            </a:pPr>
            <a:r>
              <a:rPr lang="en-US" altLang="en-US" sz="2400" dirty="0" smtClean="0">
                <a:solidFill>
                  <a:schemeClr val="accent2">
                    <a:lumMod val="50000"/>
                  </a:schemeClr>
                </a:solidFill>
                <a:latin typeface="Times New Roman" pitchFamily="18" charset="0"/>
              </a:rPr>
              <a:t>Is she eligible for a PC?</a:t>
            </a:r>
          </a:p>
          <a:p>
            <a:pPr marL="514350" indent="-514350" eaLnBrk="1" hangingPunct="1">
              <a:buAutoNum type="arabicPeriod"/>
            </a:pPr>
            <a:r>
              <a:rPr lang="en-US" altLang="en-US" sz="2400" dirty="0" smtClean="0">
                <a:solidFill>
                  <a:schemeClr val="accent2">
                    <a:lumMod val="50000"/>
                  </a:schemeClr>
                </a:solidFill>
                <a:latin typeface="Times New Roman" pitchFamily="18" charset="0"/>
              </a:rPr>
              <a:t>If so, what part of the MMC could be modified?</a:t>
            </a:r>
          </a:p>
          <a:p>
            <a:pPr marL="514350" indent="-514350" eaLnBrk="1" hangingPunct="1">
              <a:buAutoNum type="arabicPeriod"/>
            </a:pPr>
            <a:r>
              <a:rPr lang="en-US" altLang="en-US" sz="2400" dirty="0" smtClean="0">
                <a:solidFill>
                  <a:schemeClr val="accent2">
                    <a:lumMod val="50000"/>
                  </a:schemeClr>
                </a:solidFill>
                <a:latin typeface="Times New Roman" pitchFamily="18" charset="0"/>
              </a:rPr>
              <a:t>What would you recommend?</a:t>
            </a:r>
            <a:endParaRPr lang="en-US" altLang="en-US" sz="2400" dirty="0">
              <a:solidFill>
                <a:schemeClr val="accent2">
                  <a:lumMod val="50000"/>
                </a:schemeClr>
              </a:solidFill>
              <a:latin typeface="Times New Roman" pitchFamily="18" charset="0"/>
            </a:endParaRPr>
          </a:p>
        </p:txBody>
      </p:sp>
    </p:spTree>
    <p:extLst>
      <p:ext uri="{BB962C8B-B14F-4D97-AF65-F5344CB8AC3E}">
        <p14:creationId xmlns:p14="http://schemas.microsoft.com/office/powerpoint/2010/main" val="5521803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150935"/>
            <a:ext cx="2841625"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76200" y="152400"/>
            <a:ext cx="8991600" cy="609600"/>
          </a:xfrm>
          <a:solidFill>
            <a:schemeClr val="accent6">
              <a:lumMod val="40000"/>
              <a:lumOff val="60000"/>
            </a:schemeClr>
          </a:solidFill>
        </p:spPr>
        <p:txBody>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Your Turn: Group work</a:t>
            </a:r>
            <a:endParaRPr lang="en-US" sz="3200" b="1" dirty="0">
              <a:solidFill>
                <a:schemeClr val="accent2">
                  <a:lumMod val="50000"/>
                </a:schemeClr>
              </a:solidFill>
              <a:effectLst>
                <a:outerShdw blurRad="38100" dist="38100" dir="2700000" algn="tl">
                  <a:srgbClr val="000000">
                    <a:alpha val="43137"/>
                  </a:srgbClr>
                </a:outerShdw>
              </a:effectLst>
            </a:endParaRPr>
          </a:p>
        </p:txBody>
      </p:sp>
      <p:pic>
        <p:nvPicPr>
          <p:cNvPr id="2050" name="Picture 2" descr="http://www.ivanbroadcounselling.co.uk/img/group_1.pn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657600" y="2005745"/>
            <a:ext cx="2914650" cy="28479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9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133600" y="1219200"/>
            <a:ext cx="6553200" cy="5010150"/>
          </a:xfrm>
          <a:solidFill>
            <a:schemeClr val="accent6">
              <a:lumMod val="40000"/>
              <a:lumOff val="60000"/>
            </a:schemeClr>
          </a:solidFill>
        </p:spPr>
        <p:txBody>
          <a:bodyPr/>
          <a:lstStyle/>
          <a:p>
            <a:pPr marL="285750" indent="-285750">
              <a:buFont typeface="Arial" pitchFamily="34" charset="0"/>
              <a:buChar char="•"/>
            </a:pPr>
            <a:r>
              <a:rPr lang="en-US" sz="2400" b="1" dirty="0" smtClean="0">
                <a:solidFill>
                  <a:schemeClr val="accent2">
                    <a:lumMod val="50000"/>
                  </a:schemeClr>
                </a:solidFill>
              </a:rPr>
              <a:t>Opportunity </a:t>
            </a:r>
            <a:r>
              <a:rPr lang="en-US" sz="2400" b="1" dirty="0">
                <a:solidFill>
                  <a:schemeClr val="accent2">
                    <a:lumMod val="50000"/>
                  </a:schemeClr>
                </a:solidFill>
              </a:rPr>
              <a:t>for </a:t>
            </a:r>
            <a:r>
              <a:rPr lang="en-US" sz="2400" b="1" dirty="0" smtClean="0">
                <a:solidFill>
                  <a:schemeClr val="accent2">
                    <a:lumMod val="50000"/>
                  </a:schemeClr>
                </a:solidFill>
              </a:rPr>
              <a:t>more students </a:t>
            </a:r>
            <a:r>
              <a:rPr lang="en-US" sz="2400" b="1" dirty="0">
                <a:solidFill>
                  <a:schemeClr val="accent2">
                    <a:lumMod val="50000"/>
                  </a:schemeClr>
                </a:solidFill>
              </a:rPr>
              <a:t>with an </a:t>
            </a:r>
            <a:r>
              <a:rPr lang="en-US" sz="2400" b="1" dirty="0" smtClean="0">
                <a:solidFill>
                  <a:schemeClr val="accent2">
                    <a:lumMod val="50000"/>
                  </a:schemeClr>
                </a:solidFill>
              </a:rPr>
              <a:t>IEP to earn a diploma (despite portions </a:t>
            </a:r>
            <a:r>
              <a:rPr lang="en-US" sz="2400" b="1" dirty="0">
                <a:solidFill>
                  <a:schemeClr val="accent2">
                    <a:lumMod val="50000"/>
                  </a:schemeClr>
                </a:solidFill>
              </a:rPr>
              <a:t>of the MMC </a:t>
            </a:r>
            <a:r>
              <a:rPr lang="en-US" sz="2400" b="1" dirty="0" smtClean="0">
                <a:solidFill>
                  <a:schemeClr val="accent2">
                    <a:lumMod val="50000"/>
                  </a:schemeClr>
                </a:solidFill>
              </a:rPr>
              <a:t>that may seem to be roadblocks) </a:t>
            </a:r>
          </a:p>
          <a:p>
            <a:pPr marL="285750" indent="-285750">
              <a:buFont typeface="Arial" pitchFamily="34" charset="0"/>
              <a:buChar char="•"/>
            </a:pPr>
            <a:r>
              <a:rPr lang="en-US" sz="2400" b="1" dirty="0">
                <a:solidFill>
                  <a:srgbClr val="C00000"/>
                </a:solidFill>
              </a:rPr>
              <a:t>Missed </a:t>
            </a:r>
            <a:r>
              <a:rPr lang="en-US" sz="2400" b="1" dirty="0" smtClean="0">
                <a:solidFill>
                  <a:srgbClr val="C00000"/>
                </a:solidFill>
              </a:rPr>
              <a:t>Opportunities. Less than 2% of students who have earned a diploma used the PC modification route (</a:t>
            </a:r>
            <a:r>
              <a:rPr lang="en-US" sz="2400" b="1" dirty="0">
                <a:solidFill>
                  <a:srgbClr val="C00000"/>
                </a:solidFill>
              </a:rPr>
              <a:t>27% of the less than 2% are student’s with IEPs</a:t>
            </a:r>
            <a:r>
              <a:rPr lang="en-US" sz="2400" b="1" dirty="0" smtClean="0">
                <a:solidFill>
                  <a:srgbClr val="C00000"/>
                </a:solidFill>
              </a:rPr>
              <a:t>). </a:t>
            </a:r>
            <a:r>
              <a:rPr lang="en-US" sz="1200" b="1" dirty="0" smtClean="0">
                <a:solidFill>
                  <a:srgbClr val="C00000"/>
                </a:solidFill>
              </a:rPr>
              <a:t>PC </a:t>
            </a:r>
            <a:r>
              <a:rPr lang="en-US" sz="1200" b="1" dirty="0">
                <a:solidFill>
                  <a:srgbClr val="C00000"/>
                </a:solidFill>
              </a:rPr>
              <a:t>Implementation report </a:t>
            </a:r>
            <a:r>
              <a:rPr lang="en-US" sz="1200" b="1" dirty="0" smtClean="0">
                <a:solidFill>
                  <a:srgbClr val="C00000"/>
                </a:solidFill>
              </a:rPr>
              <a:t>2013 </a:t>
            </a:r>
          </a:p>
          <a:p>
            <a:pPr marL="285750" indent="-285750">
              <a:buFont typeface="Arial" pitchFamily="34" charset="0"/>
              <a:buChar char="•"/>
            </a:pPr>
            <a:r>
              <a:rPr lang="en-US" sz="2400" b="1" dirty="0" smtClean="0">
                <a:solidFill>
                  <a:schemeClr val="accent2">
                    <a:lumMod val="50000"/>
                  </a:schemeClr>
                </a:solidFill>
              </a:rPr>
              <a:t>A diploma sends a stronger message of disciplined, goal driven, successful individual over a GED. Opens more doors. </a:t>
            </a:r>
            <a:endParaRPr lang="en-US" sz="2400" b="1" dirty="0">
              <a:solidFill>
                <a:schemeClr val="accent2">
                  <a:lumMod val="50000"/>
                </a:schemeClr>
              </a:solidFill>
            </a:endParaRPr>
          </a:p>
        </p:txBody>
      </p:sp>
      <p:sp>
        <p:nvSpPr>
          <p:cNvPr id="2" name="Rectangle 1"/>
          <p:cNvSpPr/>
          <p:nvPr/>
        </p:nvSpPr>
        <p:spPr>
          <a:xfrm>
            <a:off x="2286000" y="2551837"/>
            <a:ext cx="2667000" cy="369332"/>
          </a:xfrm>
          <a:prstGeom prst="rect">
            <a:avLst/>
          </a:prstGeom>
        </p:spPr>
        <p:txBody>
          <a:bodyPr wrap="square">
            <a:spAutoFit/>
          </a:bodyPr>
          <a:lstStyle/>
          <a:p>
            <a:endParaRPr lang="en-US" dirty="0">
              <a:solidFill>
                <a:srgbClr val="000000"/>
              </a:solidFill>
            </a:endParaRPr>
          </a:p>
        </p:txBody>
      </p:sp>
      <p:sp>
        <p:nvSpPr>
          <p:cNvPr id="5" name="TextBox 4"/>
          <p:cNvSpPr txBox="1"/>
          <p:nvPr/>
        </p:nvSpPr>
        <p:spPr>
          <a:xfrm>
            <a:off x="96564" y="152400"/>
            <a:ext cx="8895036" cy="584775"/>
          </a:xfrm>
          <a:prstGeom prst="rect">
            <a:avLst/>
          </a:prstGeom>
          <a:solidFill>
            <a:schemeClr val="accent6">
              <a:lumMod val="40000"/>
              <a:lumOff val="60000"/>
            </a:schemeClr>
          </a:solidFill>
        </p:spPr>
        <p:txBody>
          <a:bodyPr wrap="square" rtlCol="0">
            <a:spAutoFit/>
          </a:bodyPr>
          <a:lstStyle/>
          <a:p>
            <a:pPr algn="ctr"/>
            <a:r>
              <a:rPr lang="en-US" sz="3200" b="1" dirty="0">
                <a:solidFill>
                  <a:srgbClr val="CE9A63">
                    <a:lumMod val="50000"/>
                  </a:srgbClr>
                </a:solidFill>
                <a:effectLst>
                  <a:outerShdw blurRad="38100" dist="38100" dir="2700000" algn="tl">
                    <a:srgbClr val="000000">
                      <a:alpha val="43137"/>
                    </a:srgbClr>
                  </a:outerShdw>
                </a:effectLst>
              </a:rPr>
              <a:t>Why a PC?</a:t>
            </a:r>
          </a:p>
        </p:txBody>
      </p:sp>
    </p:spTree>
    <p:extLst>
      <p:ext uri="{BB962C8B-B14F-4D97-AF65-F5344CB8AC3E}">
        <p14:creationId xmlns:p14="http://schemas.microsoft.com/office/powerpoint/2010/main" val="325246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 y="0"/>
            <a:ext cx="91059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7832" y="134049"/>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PC: Possible Adverse Effects</a:t>
            </a:r>
            <a:endParaRPr lang="en-US" sz="1200" b="1" dirty="0">
              <a:solidFill>
                <a:schemeClr val="accent2">
                  <a:lumMod val="50000"/>
                </a:schemeClr>
              </a:solidFill>
            </a:endParaRPr>
          </a:p>
        </p:txBody>
      </p:sp>
      <p:sp>
        <p:nvSpPr>
          <p:cNvPr id="2" name="Rectangle 1"/>
          <p:cNvSpPr/>
          <p:nvPr/>
        </p:nvSpPr>
        <p:spPr>
          <a:xfrm>
            <a:off x="914400" y="1600200"/>
            <a:ext cx="7543800" cy="3416320"/>
          </a:xfrm>
          <a:prstGeom prst="rect">
            <a:avLst/>
          </a:prstGeom>
          <a:solidFill>
            <a:schemeClr val="accent6">
              <a:lumMod val="40000"/>
              <a:lumOff val="60000"/>
            </a:schemeClr>
          </a:solidFill>
        </p:spPr>
        <p:txBody>
          <a:bodyPr wrap="square">
            <a:spAutoFit/>
          </a:bodyPr>
          <a:lstStyle/>
          <a:p>
            <a:r>
              <a:rPr lang="en-US" sz="2400" dirty="0" smtClean="0">
                <a:solidFill>
                  <a:schemeClr val="accent2">
                    <a:lumMod val="50000"/>
                  </a:schemeClr>
                </a:solidFill>
              </a:rPr>
              <a:t>The following are possible student consequences for modifying (reducing) the credit requirements or content expectations:</a:t>
            </a:r>
          </a:p>
          <a:p>
            <a:pPr marL="342900" indent="-342900">
              <a:buFont typeface="Arial" panose="020B0604020202020204" pitchFamily="34" charset="0"/>
              <a:buChar char="•"/>
            </a:pPr>
            <a:r>
              <a:rPr lang="en-US" sz="2400" dirty="0" smtClean="0">
                <a:solidFill>
                  <a:schemeClr val="accent2">
                    <a:lumMod val="50000"/>
                  </a:schemeClr>
                </a:solidFill>
              </a:rPr>
              <a:t>Performance on Michigan Merit Exam</a:t>
            </a:r>
          </a:p>
          <a:p>
            <a:pPr marL="342900" indent="-342900">
              <a:buFont typeface="Arial" panose="020B0604020202020204" pitchFamily="34" charset="0"/>
              <a:buChar char="•"/>
            </a:pPr>
            <a:r>
              <a:rPr lang="en-US" sz="2400" dirty="0" smtClean="0">
                <a:solidFill>
                  <a:schemeClr val="accent2">
                    <a:lumMod val="50000"/>
                  </a:schemeClr>
                </a:solidFill>
              </a:rPr>
              <a:t>Admission to and/or preparedness for success in college/trade school</a:t>
            </a:r>
          </a:p>
          <a:p>
            <a:pPr marL="342900" indent="-342900">
              <a:buFont typeface="Arial" panose="020B0604020202020204" pitchFamily="34" charset="0"/>
              <a:buChar char="•"/>
            </a:pPr>
            <a:r>
              <a:rPr lang="en-US" sz="2400" dirty="0" smtClean="0">
                <a:solidFill>
                  <a:schemeClr val="accent2">
                    <a:lumMod val="50000"/>
                  </a:schemeClr>
                </a:solidFill>
              </a:rPr>
              <a:t>Eligibility for certain college scholarships or NCAA athletic programs</a:t>
            </a:r>
          </a:p>
          <a:p>
            <a:pPr marL="342900" indent="-342900">
              <a:buFont typeface="Arial" panose="020B0604020202020204" pitchFamily="34" charset="0"/>
              <a:buChar char="•"/>
            </a:pPr>
            <a:r>
              <a:rPr lang="en-US" sz="2400" dirty="0" smtClean="0">
                <a:solidFill>
                  <a:schemeClr val="accent2">
                    <a:lumMod val="50000"/>
                  </a:schemeClr>
                </a:solidFill>
              </a:rPr>
              <a:t>Ability to secure a job in desired field</a:t>
            </a:r>
          </a:p>
        </p:txBody>
      </p:sp>
    </p:spTree>
    <p:extLst>
      <p:ext uri="{BB962C8B-B14F-4D97-AF65-F5344CB8AC3E}">
        <p14:creationId xmlns:p14="http://schemas.microsoft.com/office/powerpoint/2010/main" val="3332652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286000" y="1143000"/>
            <a:ext cx="6172200" cy="5181600"/>
          </a:xfrm>
          <a:solidFill>
            <a:schemeClr val="accent6">
              <a:lumMod val="40000"/>
              <a:lumOff val="60000"/>
            </a:schemeClr>
          </a:solidFill>
        </p:spPr>
        <p:txBody>
          <a:bodyPr/>
          <a:lstStyle/>
          <a:p>
            <a:pPr marL="285750" indent="-285750">
              <a:buFont typeface="Arial" pitchFamily="34" charset="0"/>
              <a:buChar char="•"/>
            </a:pPr>
            <a:r>
              <a:rPr lang="en-US" sz="2400" b="1" dirty="0" smtClean="0">
                <a:solidFill>
                  <a:schemeClr val="accent2">
                    <a:lumMod val="50000"/>
                  </a:schemeClr>
                </a:solidFill>
              </a:rPr>
              <a:t>Student’s lack of school success is not a result of academic challenges but poor attendance, planning, and/or decisions.</a:t>
            </a:r>
          </a:p>
          <a:p>
            <a:pPr marL="285750" indent="-285750">
              <a:buFont typeface="Arial" pitchFamily="34" charset="0"/>
              <a:buChar char="•"/>
            </a:pPr>
            <a:r>
              <a:rPr lang="en-US" sz="2400" b="1" dirty="0" smtClean="0">
                <a:solidFill>
                  <a:schemeClr val="accent2">
                    <a:lumMod val="50000"/>
                  </a:schemeClr>
                </a:solidFill>
              </a:rPr>
              <a:t>Student is not seeking a diploma.</a:t>
            </a:r>
          </a:p>
          <a:p>
            <a:pPr marL="285750" indent="-285750">
              <a:buFont typeface="Arial" pitchFamily="34" charset="0"/>
              <a:buChar char="•"/>
            </a:pPr>
            <a:r>
              <a:rPr lang="en-US" sz="2400" b="1" dirty="0" smtClean="0">
                <a:solidFill>
                  <a:schemeClr val="accent2">
                    <a:lumMod val="50000"/>
                  </a:schemeClr>
                </a:solidFill>
              </a:rPr>
              <a:t>Student’s academic challenges are directly related to severe cognitive deficits that would require modifying too much of the MMC and creating an alternative path to a diploma.</a:t>
            </a:r>
          </a:p>
          <a:p>
            <a:pPr marL="285750" indent="-285750">
              <a:buFont typeface="Arial" pitchFamily="34" charset="0"/>
              <a:buChar char="•"/>
            </a:pPr>
            <a:r>
              <a:rPr lang="en-US" sz="2400" b="1" dirty="0" smtClean="0">
                <a:solidFill>
                  <a:schemeClr val="accent2">
                    <a:lumMod val="50000"/>
                  </a:schemeClr>
                </a:solidFill>
              </a:rPr>
              <a:t>Accommodations would support the student enough to master content without a PC. </a:t>
            </a:r>
            <a:endParaRPr lang="en-US" sz="2400" b="1" dirty="0">
              <a:solidFill>
                <a:schemeClr val="accent2">
                  <a:lumMod val="50000"/>
                </a:schemeClr>
              </a:solidFill>
            </a:endParaRPr>
          </a:p>
        </p:txBody>
      </p:sp>
      <p:sp>
        <p:nvSpPr>
          <p:cNvPr id="2" name="Rectangle 1"/>
          <p:cNvSpPr/>
          <p:nvPr/>
        </p:nvSpPr>
        <p:spPr>
          <a:xfrm>
            <a:off x="2286000" y="2551837"/>
            <a:ext cx="2667000" cy="369332"/>
          </a:xfrm>
          <a:prstGeom prst="rect">
            <a:avLst/>
          </a:prstGeom>
        </p:spPr>
        <p:txBody>
          <a:bodyPr wrap="square">
            <a:spAutoFit/>
          </a:bodyPr>
          <a:lstStyle/>
          <a:p>
            <a:endParaRPr lang="en-US" dirty="0">
              <a:solidFill>
                <a:srgbClr val="000000"/>
              </a:solidFill>
            </a:endParaRPr>
          </a:p>
        </p:txBody>
      </p:sp>
      <p:sp>
        <p:nvSpPr>
          <p:cNvPr id="5" name="TextBox 4"/>
          <p:cNvSpPr txBox="1"/>
          <p:nvPr/>
        </p:nvSpPr>
        <p:spPr>
          <a:xfrm>
            <a:off x="96564" y="152400"/>
            <a:ext cx="88950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Why not a PC?</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635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37175"/>
            <a:ext cx="4036481" cy="5703179"/>
            <a:chOff x="-12771" y="399053"/>
            <a:chExt cx="3761364" cy="4720127"/>
          </a:xfrm>
        </p:grpSpPr>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71" y="399053"/>
              <a:ext cx="3761364" cy="2824420"/>
            </a:xfrm>
            <a:prstGeom prst="rect">
              <a:avLst/>
            </a:prstGeom>
            <a:noFill/>
            <a:ln>
              <a:noFill/>
            </a:ln>
            <a:effectLst>
              <a:outerShdw dist="35921" dir="2700000" algn="ctr" rotWithShape="0">
                <a:schemeClr val="bg1">
                  <a:alpha val="0"/>
                </a:scheme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11" y="2421938"/>
              <a:ext cx="3581400" cy="2697242"/>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3823782" y="1842534"/>
            <a:ext cx="4939218" cy="2923877"/>
          </a:xfrm>
          <a:prstGeom prst="rect">
            <a:avLst/>
          </a:prstGeom>
          <a:solidFill>
            <a:schemeClr val="accent6">
              <a:lumMod val="40000"/>
              <a:lumOff val="60000"/>
            </a:schemeClr>
          </a:solidFill>
        </p:spPr>
        <p:txBody>
          <a:bodyPr wrap="square">
            <a:spAutoFit/>
          </a:bodyPr>
          <a:lstStyle/>
          <a:p>
            <a:r>
              <a:rPr lang="en-US" sz="2400" dirty="0" smtClean="0">
                <a:solidFill>
                  <a:schemeClr val="accent2">
                    <a:lumMod val="50000"/>
                  </a:schemeClr>
                </a:solidFill>
              </a:rPr>
              <a:t>“The legislative intent of the Personal Curriculum is to individualize the rigor and relevance of the educational experience and provide a tool to help ALL students succeed with the Michigan Merit Curriculum.”</a:t>
            </a:r>
          </a:p>
          <a:p>
            <a:pPr algn="r"/>
            <a:r>
              <a:rPr lang="en-US" sz="1600" b="0" dirty="0" smtClean="0">
                <a:solidFill>
                  <a:schemeClr val="accent2">
                    <a:lumMod val="50000"/>
                  </a:schemeClr>
                </a:solidFill>
                <a:effectLst/>
              </a:rPr>
              <a:t>PC guidelines 2009</a:t>
            </a:r>
            <a:endParaRPr lang="en-US" sz="1600" b="0" dirty="0">
              <a:solidFill>
                <a:schemeClr val="accent2">
                  <a:lumMod val="50000"/>
                </a:schemeClr>
              </a:solidFill>
              <a:effectLst/>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Personal Curriculum Defined</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7121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6374" y="1295400"/>
            <a:ext cx="7019026" cy="4524315"/>
          </a:xfrm>
          <a:prstGeom prst="rect">
            <a:avLst/>
          </a:prstGeom>
          <a:solidFill>
            <a:schemeClr val="accent6">
              <a:lumMod val="40000"/>
              <a:lumOff val="60000"/>
            </a:schemeClr>
          </a:solidFill>
        </p:spPr>
        <p:txBody>
          <a:bodyPr wrap="square">
            <a:spAutoFit/>
          </a:bodyPr>
          <a:lstStyle/>
          <a:p>
            <a:pPr marL="342900" indent="-342900">
              <a:buFont typeface="Arial" pitchFamily="34" charset="0"/>
              <a:buChar char="•"/>
            </a:pPr>
            <a:r>
              <a:rPr lang="en-US" sz="2400" dirty="0" smtClean="0">
                <a:solidFill>
                  <a:schemeClr val="accent2">
                    <a:lumMod val="50000"/>
                  </a:schemeClr>
                </a:solidFill>
              </a:rPr>
              <a:t>The </a:t>
            </a:r>
            <a:r>
              <a:rPr lang="en-US" sz="2400" dirty="0">
                <a:solidFill>
                  <a:schemeClr val="accent2">
                    <a:lumMod val="50000"/>
                  </a:schemeClr>
                </a:solidFill>
              </a:rPr>
              <a:t>request is not allowed by statute</a:t>
            </a:r>
            <a:r>
              <a:rPr lang="en-US" sz="2400" dirty="0" smtClean="0">
                <a:solidFill>
                  <a:schemeClr val="accent2">
                    <a:lumMod val="50000"/>
                  </a:schemeClr>
                </a:solidFill>
              </a:rPr>
              <a:t>.</a:t>
            </a:r>
            <a:endParaRPr lang="en-US" sz="1200" dirty="0">
              <a:solidFill>
                <a:schemeClr val="accent2">
                  <a:lumMod val="50000"/>
                </a:schemeClr>
              </a:solidFill>
            </a:endParaRPr>
          </a:p>
          <a:p>
            <a:pPr marL="342900" indent="-342900">
              <a:buFont typeface="Arial" pitchFamily="34" charset="0"/>
              <a:buChar char="•"/>
            </a:pPr>
            <a:r>
              <a:rPr lang="en-US" sz="2400" dirty="0">
                <a:solidFill>
                  <a:schemeClr val="accent2">
                    <a:lumMod val="50000"/>
                  </a:schemeClr>
                </a:solidFill>
              </a:rPr>
              <a:t>Other options for meeting the student’s educational needs are available</a:t>
            </a:r>
            <a:r>
              <a:rPr lang="en-US" sz="2400" dirty="0" smtClean="0">
                <a:solidFill>
                  <a:schemeClr val="accent2">
                    <a:lumMod val="50000"/>
                  </a:schemeClr>
                </a:solidFill>
              </a:rPr>
              <a:t>.</a:t>
            </a:r>
            <a:endParaRPr lang="en-US" sz="1200" dirty="0">
              <a:solidFill>
                <a:schemeClr val="accent2">
                  <a:lumMod val="50000"/>
                </a:schemeClr>
              </a:solidFill>
            </a:endParaRPr>
          </a:p>
          <a:p>
            <a:pPr marL="342900" indent="-342900">
              <a:buFont typeface="Arial" pitchFamily="34" charset="0"/>
              <a:buChar char="•"/>
            </a:pPr>
            <a:r>
              <a:rPr lang="en-US" sz="2400" dirty="0">
                <a:solidFill>
                  <a:schemeClr val="accent2">
                    <a:lumMod val="50000"/>
                  </a:schemeClr>
                </a:solidFill>
              </a:rPr>
              <a:t>It is not in the best interest of the </a:t>
            </a:r>
            <a:r>
              <a:rPr lang="en-US" sz="2400" dirty="0" smtClean="0">
                <a:solidFill>
                  <a:schemeClr val="accent2">
                    <a:lumMod val="50000"/>
                  </a:schemeClr>
                </a:solidFill>
              </a:rPr>
              <a:t>student (doesn’t align to EDP and/or IEP).</a:t>
            </a:r>
            <a:endParaRPr lang="en-US" sz="1200" dirty="0">
              <a:solidFill>
                <a:schemeClr val="accent2">
                  <a:lumMod val="50000"/>
                </a:schemeClr>
              </a:solidFill>
            </a:endParaRPr>
          </a:p>
          <a:p>
            <a:pPr marL="342900" indent="-342900">
              <a:buFont typeface="Arial" pitchFamily="34" charset="0"/>
              <a:buChar char="•"/>
            </a:pPr>
            <a:r>
              <a:rPr lang="en-US" sz="2400" dirty="0">
                <a:solidFill>
                  <a:schemeClr val="accent2">
                    <a:lumMod val="50000"/>
                  </a:schemeClr>
                </a:solidFill>
              </a:rPr>
              <a:t>The members of the PC development team cannot reach consensus</a:t>
            </a:r>
            <a:r>
              <a:rPr lang="en-US" sz="2400" dirty="0" smtClean="0">
                <a:solidFill>
                  <a:schemeClr val="accent2">
                    <a:lumMod val="50000"/>
                  </a:schemeClr>
                </a:solidFill>
              </a:rPr>
              <a:t>. Every effort should be made to resolve the disagreement and meet the students needs with a PC. </a:t>
            </a:r>
          </a:p>
          <a:p>
            <a:pPr marL="342900" indent="-342900">
              <a:buFont typeface="Arial" pitchFamily="34" charset="0"/>
              <a:buChar char="•"/>
            </a:pPr>
            <a:r>
              <a:rPr lang="en-US" sz="2400" strike="sngStrike" dirty="0" smtClean="0">
                <a:solidFill>
                  <a:schemeClr val="accent2">
                    <a:lumMod val="50000"/>
                  </a:schemeClr>
                </a:solidFill>
              </a:rPr>
              <a:t>Too challenging/ Don’t understand how they are done/ Too time consuming.</a:t>
            </a:r>
            <a:endParaRPr lang="en-US" sz="1200" dirty="0">
              <a:solidFill>
                <a:schemeClr val="accent2">
                  <a:lumMod val="50000"/>
                </a:schemeClr>
              </a:solidFill>
            </a:endParaRPr>
          </a:p>
          <a:p>
            <a:pPr marL="342900" indent="-342900">
              <a:buFont typeface="Arial" pitchFamily="34" charset="0"/>
              <a:buChar char="•"/>
            </a:pPr>
            <a:r>
              <a:rPr lang="en-US" sz="2400" strike="sngStrike" dirty="0">
                <a:solidFill>
                  <a:schemeClr val="accent2">
                    <a:lumMod val="50000"/>
                  </a:schemeClr>
                </a:solidFill>
              </a:rPr>
              <a:t>The district policy does not permit PCs.</a:t>
            </a:r>
          </a:p>
        </p:txBody>
      </p:sp>
      <p:sp>
        <p:nvSpPr>
          <p:cNvPr id="2" name="Rectangle 1"/>
          <p:cNvSpPr/>
          <p:nvPr/>
        </p:nvSpPr>
        <p:spPr>
          <a:xfrm>
            <a:off x="76200" y="228600"/>
            <a:ext cx="8947943" cy="584775"/>
          </a:xfrm>
          <a:prstGeom prst="rect">
            <a:avLst/>
          </a:prstGeom>
          <a:solidFill>
            <a:schemeClr val="accent6">
              <a:lumMod val="40000"/>
              <a:lumOff val="60000"/>
            </a:schemeClr>
          </a:solidFill>
        </p:spPr>
        <p:txBody>
          <a:bodyPr wrap="square">
            <a:spAutoFit/>
          </a:bodyPr>
          <a:lstStyle/>
          <a:p>
            <a:pPr lvl="0" algn="ctr"/>
            <a:r>
              <a:rPr lang="en-US" sz="3200" dirty="0">
                <a:solidFill>
                  <a:schemeClr val="accent2">
                    <a:lumMod val="50000"/>
                  </a:schemeClr>
                </a:solidFill>
                <a:effectLst>
                  <a:outerShdw blurRad="38100" dist="38100" dir="2700000" algn="tl">
                    <a:srgbClr val="000000">
                      <a:alpha val="43137"/>
                    </a:srgbClr>
                  </a:outerShdw>
                </a:effectLst>
              </a:rPr>
              <a:t>Reasons for </a:t>
            </a:r>
            <a:r>
              <a:rPr lang="en-US" sz="3200" dirty="0" smtClean="0">
                <a:solidFill>
                  <a:schemeClr val="accent2">
                    <a:lumMod val="50000"/>
                  </a:schemeClr>
                </a:solidFill>
                <a:effectLst>
                  <a:outerShdw blurRad="38100" dist="38100" dir="2700000" algn="tl">
                    <a:srgbClr val="000000">
                      <a:alpha val="43137"/>
                    </a:srgbClr>
                  </a:outerShdw>
                </a:effectLst>
              </a:rPr>
              <a:t>not approving a PC</a:t>
            </a:r>
            <a:endParaRPr lang="en-US" sz="32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4587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229600" cy="3785652"/>
          </a:xfrm>
          <a:prstGeom prst="rect">
            <a:avLst/>
          </a:prstGeom>
          <a:solidFill>
            <a:schemeClr val="accent6">
              <a:lumMod val="40000"/>
              <a:lumOff val="60000"/>
            </a:schemeClr>
          </a:solidFill>
        </p:spPr>
        <p:txBody>
          <a:bodyPr wrap="square">
            <a:spAutoFit/>
          </a:bodyPr>
          <a:lstStyle/>
          <a:p>
            <a:pPr marL="0" lvl="1" algn="ctr"/>
            <a:r>
              <a:rPr lang="en-US" sz="2400" dirty="0" smtClean="0">
                <a:solidFill>
                  <a:schemeClr val="accent2">
                    <a:lumMod val="50000"/>
                  </a:schemeClr>
                </a:solidFill>
              </a:rPr>
              <a:t>Personal Curriculum does not guarantee a diploma.  </a:t>
            </a:r>
          </a:p>
          <a:p>
            <a:pPr marL="0" lvl="1" algn="ctr"/>
            <a:r>
              <a:rPr lang="en-US" sz="2400" dirty="0" smtClean="0">
                <a:solidFill>
                  <a:schemeClr val="accent2">
                    <a:lumMod val="50000"/>
                  </a:schemeClr>
                </a:solidFill>
              </a:rPr>
              <a:t>The student must meet all the requirements of the PC in order to earn a diploma.</a:t>
            </a:r>
          </a:p>
          <a:p>
            <a:pPr marL="0" lvl="1" algn="ctr"/>
            <a:endParaRPr lang="en-US" sz="2400" dirty="0">
              <a:solidFill>
                <a:schemeClr val="accent2">
                  <a:lumMod val="50000"/>
                </a:schemeClr>
              </a:solidFill>
            </a:endParaRPr>
          </a:p>
          <a:p>
            <a:pPr marL="0" lvl="1"/>
            <a:r>
              <a:rPr lang="en-US" sz="2400" dirty="0" smtClean="0">
                <a:solidFill>
                  <a:schemeClr val="accent2">
                    <a:lumMod val="50000"/>
                  </a:schemeClr>
                </a:solidFill>
              </a:rPr>
              <a:t>“If all of the ….requirements are met, then the board of a school district …. may award a high school diploma to a pupil who successfully completes his or her personal curriculum even if it does not meet the requirements of the Michigan merit standard…” </a:t>
            </a:r>
          </a:p>
          <a:p>
            <a:pPr marL="0" lvl="1" algn="r"/>
            <a:r>
              <a:rPr lang="en-US" sz="1600" dirty="0" smtClean="0">
                <a:solidFill>
                  <a:schemeClr val="accent2">
                    <a:lumMod val="50000"/>
                  </a:schemeClr>
                </a:solidFill>
              </a:rPr>
              <a:t>MCL 380.1277b(5) </a:t>
            </a:r>
          </a:p>
        </p:txBody>
      </p:sp>
      <p:sp>
        <p:nvSpPr>
          <p:cNvPr id="5" name="TextBox 4"/>
          <p:cNvSpPr txBox="1"/>
          <p:nvPr/>
        </p:nvSpPr>
        <p:spPr>
          <a:xfrm>
            <a:off x="96564" y="152400"/>
            <a:ext cx="8666436" cy="523220"/>
          </a:xfrm>
          <a:prstGeom prst="rect">
            <a:avLst/>
          </a:prstGeom>
          <a:solidFill>
            <a:schemeClr val="accent6">
              <a:lumMod val="40000"/>
              <a:lumOff val="60000"/>
            </a:schemeClr>
          </a:solidFill>
        </p:spPr>
        <p:txBody>
          <a:bodyPr wrap="square" rtlCol="0">
            <a:spAutoFit/>
          </a:bodyPr>
          <a:lstStyle/>
          <a:p>
            <a:pPr algn="ctr"/>
            <a:r>
              <a:rPr lang="en-US" sz="2800" b="1" dirty="0" smtClean="0">
                <a:solidFill>
                  <a:schemeClr val="accent2">
                    <a:lumMod val="50000"/>
                  </a:schemeClr>
                </a:solidFill>
                <a:effectLst>
                  <a:outerShdw blurRad="38100" dist="38100" dir="2700000" algn="tl">
                    <a:srgbClr val="000000">
                      <a:alpha val="43137"/>
                    </a:srgbClr>
                  </a:outerShdw>
                </a:effectLst>
              </a:rPr>
              <a:t>Reminder</a:t>
            </a:r>
            <a:endParaRPr lang="en-US"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50878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514600" y="3429000"/>
            <a:ext cx="3914118" cy="533400"/>
          </a:xfrm>
          <a:solidFill>
            <a:schemeClr val="accent6">
              <a:lumMod val="40000"/>
              <a:lumOff val="60000"/>
            </a:schemeClr>
          </a:solidFill>
        </p:spPr>
        <p:txBody>
          <a:bodyPr/>
          <a:lstStyle/>
          <a:p>
            <a:pPr algn="ctr"/>
            <a:r>
              <a:rPr lang="en-US" sz="2400" b="1" dirty="0" smtClean="0">
                <a:solidFill>
                  <a:schemeClr val="accent2">
                    <a:lumMod val="50000"/>
                  </a:schemeClr>
                </a:solidFill>
              </a:rPr>
              <a:t>White Handout pg. 5 </a:t>
            </a:r>
            <a:endParaRPr lang="en-US" sz="2400" b="1" dirty="0">
              <a:solidFill>
                <a:schemeClr val="accent2">
                  <a:lumMod val="50000"/>
                </a:schemeClr>
              </a:solidFill>
            </a:endParaRPr>
          </a:p>
        </p:txBody>
      </p:sp>
      <p:sp>
        <p:nvSpPr>
          <p:cNvPr id="2" name="Rectangle 1"/>
          <p:cNvSpPr/>
          <p:nvPr/>
        </p:nvSpPr>
        <p:spPr>
          <a:xfrm>
            <a:off x="2286000" y="2551837"/>
            <a:ext cx="2667000" cy="369332"/>
          </a:xfrm>
          <a:prstGeom prst="rect">
            <a:avLst/>
          </a:prstGeom>
        </p:spPr>
        <p:txBody>
          <a:bodyPr wrap="square">
            <a:spAutoFit/>
          </a:bodyPr>
          <a:lstStyle/>
          <a:p>
            <a:endParaRPr lang="en-US" dirty="0">
              <a:solidFill>
                <a:srgbClr val="000000"/>
              </a:solidFill>
            </a:endParaRPr>
          </a:p>
        </p:txBody>
      </p:sp>
      <p:sp>
        <p:nvSpPr>
          <p:cNvPr id="5" name="TextBox 4"/>
          <p:cNvSpPr txBox="1"/>
          <p:nvPr/>
        </p:nvSpPr>
        <p:spPr>
          <a:xfrm>
            <a:off x="96564" y="1600200"/>
            <a:ext cx="88950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Diploma vs. Completion without Diploma</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5548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229600" cy="5478423"/>
          </a:xfrm>
          <a:prstGeom prst="rect">
            <a:avLst/>
          </a:prstGeom>
          <a:solidFill>
            <a:schemeClr val="accent6">
              <a:lumMod val="40000"/>
              <a:lumOff val="60000"/>
            </a:schemeClr>
          </a:solidFill>
        </p:spPr>
        <p:txBody>
          <a:bodyPr wrap="square">
            <a:spAutoFit/>
          </a:bodyPr>
          <a:lstStyle/>
          <a:p>
            <a:pPr marL="0" lvl="1"/>
            <a:r>
              <a:rPr lang="en-US" sz="2400" dirty="0" smtClean="0">
                <a:solidFill>
                  <a:schemeClr val="accent2">
                    <a:lumMod val="50000"/>
                  </a:schemeClr>
                </a:solidFill>
              </a:rPr>
              <a:t>Local districts are the owners and creators of their district PC policy.  They can give the PC team as much latitude as they deem necessary. MDE has given the aforementioned guidelines and a few essential elements for students with IEPs:</a:t>
            </a:r>
          </a:p>
          <a:p>
            <a:pPr marL="0" lvl="1"/>
            <a:endParaRPr lang="en-US" sz="2400" dirty="0">
              <a:solidFill>
                <a:schemeClr val="accent2">
                  <a:lumMod val="50000"/>
                </a:schemeClr>
              </a:solidFill>
            </a:endParaRPr>
          </a:p>
          <a:p>
            <a:pPr marL="342900" lvl="1" indent="-342900">
              <a:buFont typeface="+mj-lt"/>
              <a:buAutoNum type="arabicPeriod"/>
            </a:pPr>
            <a:r>
              <a:rPr lang="en-US" sz="2400" dirty="0">
                <a:solidFill>
                  <a:schemeClr val="accent2">
                    <a:lumMod val="50000"/>
                  </a:schemeClr>
                </a:solidFill>
              </a:rPr>
              <a:t>Modifications </a:t>
            </a:r>
            <a:r>
              <a:rPr lang="en-US" sz="2400" dirty="0" smtClean="0">
                <a:solidFill>
                  <a:schemeClr val="accent2">
                    <a:lumMod val="50000"/>
                  </a:schemeClr>
                </a:solidFill>
              </a:rPr>
              <a:t>must be directly </a:t>
            </a:r>
            <a:r>
              <a:rPr lang="en-US" sz="2400" dirty="0">
                <a:solidFill>
                  <a:schemeClr val="accent2">
                    <a:lumMod val="50000"/>
                  </a:schemeClr>
                </a:solidFill>
              </a:rPr>
              <a:t>related to the </a:t>
            </a:r>
            <a:r>
              <a:rPr lang="en-US" sz="2400" dirty="0" smtClean="0">
                <a:solidFill>
                  <a:schemeClr val="accent2">
                    <a:lumMod val="50000"/>
                  </a:schemeClr>
                </a:solidFill>
              </a:rPr>
              <a:t>disability.</a:t>
            </a:r>
          </a:p>
          <a:p>
            <a:pPr marL="342900" lvl="1" indent="-342900">
              <a:buFont typeface="+mj-lt"/>
              <a:buAutoNum type="arabicPeriod"/>
            </a:pPr>
            <a:r>
              <a:rPr lang="en-US" sz="2400" dirty="0" smtClean="0">
                <a:solidFill>
                  <a:schemeClr val="accent2">
                    <a:lumMod val="50000"/>
                  </a:schemeClr>
                </a:solidFill>
              </a:rPr>
              <a:t>Modifications must be aligned to EDP.</a:t>
            </a:r>
          </a:p>
          <a:p>
            <a:pPr marL="342900" lvl="1" indent="-342900">
              <a:buFont typeface="+mj-lt"/>
              <a:buAutoNum type="arabicPeriod"/>
            </a:pPr>
            <a:r>
              <a:rPr lang="en-US" sz="2400" dirty="0">
                <a:solidFill>
                  <a:schemeClr val="accent2">
                    <a:lumMod val="50000"/>
                  </a:schemeClr>
                </a:solidFill>
              </a:rPr>
              <a:t>PC should include as much of the MMC as possible. </a:t>
            </a:r>
            <a:endParaRPr lang="en-US" sz="2400" dirty="0" smtClean="0">
              <a:solidFill>
                <a:schemeClr val="accent2">
                  <a:lumMod val="50000"/>
                </a:schemeClr>
              </a:solidFill>
            </a:endParaRPr>
          </a:p>
          <a:p>
            <a:pPr marL="342900" lvl="1" indent="-342900">
              <a:buFont typeface="+mj-lt"/>
              <a:buAutoNum type="arabicPeriod"/>
            </a:pPr>
            <a:r>
              <a:rPr lang="en-US" sz="2400" dirty="0" smtClean="0">
                <a:solidFill>
                  <a:schemeClr val="accent2">
                    <a:lumMod val="50000"/>
                  </a:schemeClr>
                </a:solidFill>
              </a:rPr>
              <a:t>PC must include measurable goals and a progress reporting communication plan for parents.</a:t>
            </a:r>
          </a:p>
          <a:p>
            <a:pPr marL="342900" lvl="1" indent="-342900">
              <a:buFont typeface="+mj-lt"/>
              <a:buAutoNum type="arabicPeriod"/>
            </a:pPr>
            <a:r>
              <a:rPr lang="en-US" sz="2400" dirty="0">
                <a:solidFill>
                  <a:schemeClr val="accent2">
                    <a:lumMod val="50000"/>
                  </a:schemeClr>
                </a:solidFill>
              </a:rPr>
              <a:t>The PC must be agreed upon by a pupil's parent or legal guardian and the </a:t>
            </a:r>
            <a:r>
              <a:rPr lang="en-US" sz="2400" dirty="0" smtClean="0">
                <a:solidFill>
                  <a:schemeClr val="accent2">
                    <a:lumMod val="50000"/>
                  </a:schemeClr>
                </a:solidFill>
              </a:rPr>
              <a:t>superintendent.</a:t>
            </a:r>
          </a:p>
          <a:p>
            <a:pPr marL="0" lvl="1"/>
            <a:endParaRPr lang="en-US" sz="2400" dirty="0" smtClean="0">
              <a:solidFill>
                <a:schemeClr val="accent2">
                  <a:lumMod val="50000"/>
                </a:schemeClr>
              </a:solidFill>
            </a:endParaRPr>
          </a:p>
          <a:p>
            <a:pPr marL="0" lvl="1" algn="r"/>
            <a:r>
              <a:rPr lang="en-US" sz="1400" dirty="0" smtClean="0">
                <a:solidFill>
                  <a:schemeClr val="accent2">
                    <a:lumMod val="50000"/>
                  </a:schemeClr>
                </a:solidFill>
              </a:rPr>
              <a:t>MDE</a:t>
            </a:r>
            <a:r>
              <a:rPr lang="en-US" sz="1400" dirty="0">
                <a:solidFill>
                  <a:schemeClr val="accent2">
                    <a:lumMod val="50000"/>
                  </a:schemeClr>
                </a:solidFill>
              </a:rPr>
              <a:t>: PC Parent’s </a:t>
            </a:r>
            <a:r>
              <a:rPr lang="en-US" sz="1400" dirty="0" smtClean="0">
                <a:solidFill>
                  <a:schemeClr val="accent2">
                    <a:lumMod val="50000"/>
                  </a:schemeClr>
                </a:solidFill>
              </a:rPr>
              <a:t>Guide</a:t>
            </a:r>
            <a:endParaRPr lang="en-US" sz="1400" dirty="0">
              <a:solidFill>
                <a:schemeClr val="accent2">
                  <a:lumMod val="50000"/>
                </a:schemeClr>
              </a:solidFill>
            </a:endParaRPr>
          </a:p>
        </p:txBody>
      </p:sp>
      <p:sp>
        <p:nvSpPr>
          <p:cNvPr id="5" name="TextBox 4"/>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dirty="0" smtClean="0">
                <a:solidFill>
                  <a:schemeClr val="accent2">
                    <a:lumMod val="50000"/>
                  </a:schemeClr>
                </a:solidFill>
              </a:rPr>
              <a:t>Reminders: Special Education Limits</a:t>
            </a:r>
            <a:endParaRPr lang="en-US" sz="3200" dirty="0">
              <a:solidFill>
                <a:schemeClr val="accent2">
                  <a:lumMod val="50000"/>
                </a:schemeClr>
              </a:solidFill>
            </a:endParaRPr>
          </a:p>
        </p:txBody>
      </p:sp>
    </p:spTree>
    <p:extLst>
      <p:ext uri="{BB962C8B-B14F-4D97-AF65-F5344CB8AC3E}">
        <p14:creationId xmlns:p14="http://schemas.microsoft.com/office/powerpoint/2010/main" val="329145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90800" y="1265499"/>
            <a:ext cx="3008313" cy="1447800"/>
          </a:xfrm>
        </p:spPr>
        <p:txBody>
          <a:bodyPr/>
          <a:lstStyle/>
          <a:p>
            <a:pPr algn="ctr"/>
            <a:r>
              <a:rPr lang="en-US" sz="4000" dirty="0" smtClean="0">
                <a:solidFill>
                  <a:schemeClr val="accent2">
                    <a:lumMod val="50000"/>
                  </a:schemeClr>
                </a:solidFill>
              </a:rPr>
              <a:t>Website Resources</a:t>
            </a:r>
          </a:p>
        </p:txBody>
      </p:sp>
      <p:sp>
        <p:nvSpPr>
          <p:cNvPr id="5" name="Rectangle 4"/>
          <p:cNvSpPr/>
          <p:nvPr/>
        </p:nvSpPr>
        <p:spPr>
          <a:xfrm>
            <a:off x="457200" y="2743200"/>
            <a:ext cx="8305800" cy="3416320"/>
          </a:xfrm>
          <a:prstGeom prst="rect">
            <a:avLst/>
          </a:prstGeom>
          <a:solidFill>
            <a:schemeClr val="bg1">
              <a:lumMod val="90000"/>
            </a:schemeClr>
          </a:solidFill>
        </p:spPr>
        <p:txBody>
          <a:bodyPr wrap="square">
            <a:spAutoFit/>
          </a:bodyPr>
          <a:lstStyle/>
          <a:p>
            <a:r>
              <a:rPr lang="en-US" b="1" dirty="0" smtClean="0"/>
              <a:t>MDE </a:t>
            </a:r>
          </a:p>
          <a:p>
            <a:r>
              <a:rPr lang="en-US" dirty="0"/>
              <a:t>http://www.michigan.gov/mde/0,1607,7-140-6530_30334_49879---,00.html</a:t>
            </a:r>
            <a:endParaRPr lang="en-US" dirty="0" smtClean="0"/>
          </a:p>
          <a:p>
            <a:endParaRPr lang="en-US" b="1" dirty="0"/>
          </a:p>
          <a:p>
            <a:r>
              <a:rPr lang="en-US" b="1" dirty="0" smtClean="0"/>
              <a:t>RESA </a:t>
            </a:r>
            <a:r>
              <a:rPr lang="en-US" sz="1400" b="1" dirty="0" smtClean="0">
                <a:solidFill>
                  <a:schemeClr val="accent2">
                    <a:lumMod val="50000"/>
                  </a:schemeClr>
                </a:solidFill>
              </a:rPr>
              <a:t>(Quick Guide to High School Completion for students with disabilities</a:t>
            </a:r>
            <a:r>
              <a:rPr lang="en-US" sz="1400" dirty="0" smtClean="0">
                <a:solidFill>
                  <a:schemeClr val="accent2">
                    <a:lumMod val="50000"/>
                  </a:schemeClr>
                </a:solidFill>
              </a:rPr>
              <a:t>)</a:t>
            </a:r>
            <a:endParaRPr lang="en-US" sz="1400" b="1" dirty="0">
              <a:solidFill>
                <a:schemeClr val="accent2">
                  <a:lumMod val="50000"/>
                </a:schemeClr>
              </a:solidFill>
            </a:endParaRPr>
          </a:p>
          <a:p>
            <a:r>
              <a:rPr lang="en-US" dirty="0"/>
              <a:t>http://www.resa.net/specialeducation/transitionplanning/studentexit/ </a:t>
            </a:r>
            <a:endParaRPr lang="en-US" dirty="0" smtClean="0"/>
          </a:p>
          <a:p>
            <a:endParaRPr lang="en-US" b="1" dirty="0"/>
          </a:p>
          <a:p>
            <a:r>
              <a:rPr lang="en-US" b="1" dirty="0" smtClean="0"/>
              <a:t>Power </a:t>
            </a:r>
            <a:r>
              <a:rPr lang="en-US" b="1" dirty="0"/>
              <a:t>Standards </a:t>
            </a:r>
            <a:r>
              <a:rPr lang="en-US" dirty="0"/>
              <a:t>http://www.farmington.k12.mi.us/curriculum/maps_hs.php </a:t>
            </a:r>
            <a:endParaRPr lang="en-US" dirty="0" smtClean="0"/>
          </a:p>
          <a:p>
            <a:endParaRPr lang="en-US" b="1" dirty="0"/>
          </a:p>
          <a:p>
            <a:r>
              <a:rPr lang="en-US" b="1" dirty="0" smtClean="0"/>
              <a:t>Decision </a:t>
            </a:r>
            <a:r>
              <a:rPr lang="en-US" b="1" dirty="0"/>
              <a:t>Tools/ Programs </a:t>
            </a:r>
            <a:endParaRPr lang="en-US" b="1" dirty="0" smtClean="0"/>
          </a:p>
          <a:p>
            <a:r>
              <a:rPr lang="en-US" dirty="0" smtClean="0"/>
              <a:t>http</a:t>
            </a:r>
            <a:r>
              <a:rPr lang="en-US" dirty="0"/>
              <a:t>://www.actpoint.com/mi/ http://www.misd.net/MT/PersonalCurriculum.htm </a:t>
            </a:r>
            <a:endParaRPr lang="en-US" dirty="0" smtClean="0"/>
          </a:p>
          <a:p>
            <a:endParaRPr lang="en-US"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54706"/>
            <a:ext cx="28590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4656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600200" y="1752600"/>
            <a:ext cx="6477000" cy="2667000"/>
          </a:xfrm>
        </p:spPr>
        <p:txBody>
          <a:bodyPr>
            <a:normAutofit/>
          </a:bodyPr>
          <a:lstStyle/>
          <a:p>
            <a:r>
              <a:rPr lang="en-US" sz="5400" b="1" dirty="0" smtClean="0">
                <a:solidFill>
                  <a:srgbClr val="C00000"/>
                </a:solidFill>
              </a:rPr>
              <a:t>Thank You</a:t>
            </a:r>
            <a:br>
              <a:rPr lang="en-US" sz="5400" b="1" dirty="0" smtClean="0">
                <a:solidFill>
                  <a:srgbClr val="C00000"/>
                </a:solidFill>
              </a:rPr>
            </a:br>
            <a:r>
              <a:rPr lang="en-US" sz="5400" b="1" dirty="0" smtClean="0">
                <a:solidFill>
                  <a:srgbClr val="C00000"/>
                </a:solidFill>
              </a:rPr>
              <a:t>Comments?</a:t>
            </a:r>
            <a:br>
              <a:rPr lang="en-US" sz="5400" b="1" dirty="0" smtClean="0">
                <a:solidFill>
                  <a:srgbClr val="C00000"/>
                </a:solidFill>
              </a:rPr>
            </a:br>
            <a:r>
              <a:rPr lang="en-US" sz="5400" b="1" dirty="0" smtClean="0">
                <a:solidFill>
                  <a:srgbClr val="C00000"/>
                </a:solidFill>
              </a:rPr>
              <a:t>Questions?</a:t>
            </a:r>
            <a:endParaRPr lang="en-US" sz="5400" b="1" dirty="0">
              <a:solidFill>
                <a:srgbClr val="C00000"/>
              </a:solidFill>
            </a:endParaRPr>
          </a:p>
        </p:txBody>
      </p:sp>
      <p:sp>
        <p:nvSpPr>
          <p:cNvPr id="3" name="Rectangle 2"/>
          <p:cNvSpPr>
            <a:spLocks noGrp="1"/>
          </p:cNvSpPr>
          <p:nvPr>
            <p:ph type="subTitle" idx="1"/>
          </p:nvPr>
        </p:nvSpPr>
        <p:spPr>
          <a:xfrm>
            <a:off x="4724400" y="5943600"/>
            <a:ext cx="4267200" cy="762000"/>
          </a:xfrm>
        </p:spPr>
        <p:txBody>
          <a:bodyPr>
            <a:normAutofit/>
          </a:bodyPr>
          <a:lstStyle/>
          <a:p>
            <a:r>
              <a:rPr lang="en-US" sz="2000" b="1" dirty="0" smtClean="0">
                <a:solidFill>
                  <a:srgbClr val="C00000"/>
                </a:solidFill>
              </a:rPr>
              <a:t>Darnella Delfine</a:t>
            </a:r>
          </a:p>
          <a:p>
            <a:r>
              <a:rPr lang="en-US" sz="2000" b="1" dirty="0" smtClean="0">
                <a:solidFill>
                  <a:srgbClr val="C00000"/>
                </a:solidFill>
              </a:rPr>
              <a:t>delfind@resa.net</a:t>
            </a:r>
          </a:p>
        </p:txBody>
      </p:sp>
    </p:spTree>
    <p:extLst>
      <p:ext uri="{BB962C8B-B14F-4D97-AF65-F5344CB8AC3E}">
        <p14:creationId xmlns:p14="http://schemas.microsoft.com/office/powerpoint/2010/main" val="3964385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991600" cy="6705600"/>
            <a:chOff x="-12771" y="399053"/>
            <a:chExt cx="8378754" cy="5549761"/>
          </a:xfrm>
        </p:grpSpPr>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71" y="399053"/>
              <a:ext cx="3761364" cy="2824420"/>
            </a:xfrm>
            <a:prstGeom prst="rect">
              <a:avLst/>
            </a:prstGeom>
            <a:noFill/>
            <a:ln>
              <a:noFill/>
            </a:ln>
            <a:effectLst>
              <a:outerShdw dist="35921" dir="2700000" algn="ctr" rotWithShape="0">
                <a:schemeClr val="bg1">
                  <a:alpha val="0"/>
                </a:scheme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11" y="2421938"/>
              <a:ext cx="3581400" cy="2697242"/>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9229" y="3312230"/>
              <a:ext cx="3806754" cy="2636584"/>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3939918" y="1066800"/>
            <a:ext cx="4939218" cy="4893647"/>
          </a:xfrm>
          <a:prstGeom prst="rect">
            <a:avLst/>
          </a:prstGeom>
          <a:solidFill>
            <a:schemeClr val="accent6">
              <a:lumMod val="40000"/>
              <a:lumOff val="60000"/>
            </a:schemeClr>
          </a:solidFill>
        </p:spPr>
        <p:txBody>
          <a:bodyPr wrap="square">
            <a:spAutoFit/>
          </a:bodyPr>
          <a:lstStyle/>
          <a:p>
            <a:r>
              <a:rPr lang="en-US" sz="2400" dirty="0">
                <a:solidFill>
                  <a:schemeClr val="accent2">
                    <a:lumMod val="50000"/>
                  </a:schemeClr>
                </a:solidFill>
              </a:rPr>
              <a:t>The Personal Curriculum (PC) is a process to modify specific credit requirements or content expectations based on the individual learning needs of a student. </a:t>
            </a:r>
            <a:endParaRPr lang="en-US" sz="2400" dirty="0" smtClean="0">
              <a:solidFill>
                <a:schemeClr val="accent2">
                  <a:lumMod val="50000"/>
                </a:schemeClr>
              </a:solidFill>
            </a:endParaRPr>
          </a:p>
          <a:p>
            <a:r>
              <a:rPr lang="en-US" sz="2400" dirty="0" smtClean="0">
                <a:solidFill>
                  <a:schemeClr val="accent2">
                    <a:lumMod val="50000"/>
                  </a:schemeClr>
                </a:solidFill>
              </a:rPr>
              <a:t>It </a:t>
            </a:r>
            <a:r>
              <a:rPr lang="en-US" sz="2400" dirty="0">
                <a:solidFill>
                  <a:schemeClr val="accent2">
                    <a:lumMod val="50000"/>
                  </a:schemeClr>
                </a:solidFill>
              </a:rPr>
              <a:t>is designed to serve students who want </a:t>
            </a:r>
            <a:r>
              <a:rPr lang="en-US" sz="2400" dirty="0" smtClean="0">
                <a:solidFill>
                  <a:schemeClr val="accent2">
                    <a:lumMod val="50000"/>
                  </a:schemeClr>
                </a:solidFill>
              </a:rPr>
              <a:t>to go </a:t>
            </a:r>
            <a:r>
              <a:rPr lang="en-US" sz="2400" dirty="0">
                <a:solidFill>
                  <a:schemeClr val="accent2">
                    <a:lumMod val="50000"/>
                  </a:schemeClr>
                </a:solidFill>
              </a:rPr>
              <a:t>beyond the Michigan Merit Curriculum (MMC) requirements </a:t>
            </a:r>
            <a:r>
              <a:rPr lang="en-US" sz="2400" b="1" u="sng" dirty="0" smtClean="0">
                <a:solidFill>
                  <a:srgbClr val="C00000"/>
                </a:solidFill>
              </a:rPr>
              <a:t>and</a:t>
            </a:r>
            <a:r>
              <a:rPr lang="en-US" sz="2400" b="1" dirty="0" smtClean="0">
                <a:solidFill>
                  <a:srgbClr val="C00000"/>
                </a:solidFill>
              </a:rPr>
              <a:t> </a:t>
            </a:r>
          </a:p>
          <a:p>
            <a:r>
              <a:rPr lang="en-US" sz="2400" dirty="0" smtClean="0">
                <a:solidFill>
                  <a:schemeClr val="accent2">
                    <a:lumMod val="50000"/>
                  </a:schemeClr>
                </a:solidFill>
              </a:rPr>
              <a:t>students </a:t>
            </a:r>
            <a:r>
              <a:rPr lang="en-US" sz="2400" dirty="0">
                <a:solidFill>
                  <a:schemeClr val="accent2">
                    <a:lumMod val="50000"/>
                  </a:schemeClr>
                </a:solidFill>
              </a:rPr>
              <a:t>who need to individualize learning requirements to meet the MMC requirement.</a:t>
            </a:r>
            <a:endParaRPr lang="en-US" sz="2400" b="0" dirty="0">
              <a:solidFill>
                <a:schemeClr val="accent2">
                  <a:lumMod val="50000"/>
                </a:schemeClr>
              </a:solidFill>
              <a:effectLst/>
            </a:endParaRPr>
          </a:p>
        </p:txBody>
      </p:sp>
      <p:sp>
        <p:nvSpPr>
          <p:cNvPr id="7" name="TextBox 6"/>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Personal Curriculum Defined</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365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mpassPencilRuler_bg.png"/>
          <p:cNvPicPr>
            <a:picLocks noGrp="1" noChangeAspect="1"/>
          </p:cNvPicPr>
          <p:nvPr>
            <p:ph sz="half" idx="2"/>
          </p:nvPr>
        </p:nvPicPr>
        <p:blipFill>
          <a:blip r:embed="rId3">
            <a:duotone>
              <a:schemeClr val="accent1">
                <a:shade val="45000"/>
                <a:satMod val="135000"/>
              </a:schemeClr>
              <a:prstClr val="white"/>
            </a:duotone>
          </a:blip>
          <a:stretch>
            <a:fillRect/>
          </a:stretch>
        </p:blipFill>
        <p:spPr>
          <a:xfrm>
            <a:off x="5562600" y="3124200"/>
            <a:ext cx="3505200" cy="3626069"/>
          </a:xfrm>
          <a:ln w="50800" cmpd="dbl">
            <a:solidFill>
              <a:schemeClr val="accent2"/>
            </a:solidFill>
          </a:ln>
          <a:effectLst>
            <a:softEdge rad="317500"/>
          </a:effectLst>
        </p:spPr>
      </p:pic>
      <p:sp>
        <p:nvSpPr>
          <p:cNvPr id="3" name="Rectangle 2"/>
          <p:cNvSpPr/>
          <p:nvPr/>
        </p:nvSpPr>
        <p:spPr>
          <a:xfrm>
            <a:off x="2057400" y="914400"/>
            <a:ext cx="6705600" cy="5201424"/>
          </a:xfrm>
          <a:prstGeom prst="rect">
            <a:avLst/>
          </a:prstGeom>
          <a:solidFill>
            <a:schemeClr val="accent6">
              <a:lumMod val="40000"/>
              <a:lumOff val="60000"/>
            </a:schemeClr>
          </a:solidFill>
        </p:spPr>
        <p:txBody>
          <a:bodyPr wrap="square">
            <a:spAutoFit/>
          </a:bodyPr>
          <a:lstStyle/>
          <a:p>
            <a:r>
              <a:rPr lang="en-US" sz="2200" dirty="0">
                <a:solidFill>
                  <a:schemeClr val="accent6">
                    <a:lumMod val="50000"/>
                  </a:schemeClr>
                </a:solidFill>
              </a:rPr>
              <a:t>A</a:t>
            </a:r>
            <a:r>
              <a:rPr lang="en-US" sz="2200" dirty="0" smtClean="0">
                <a:solidFill>
                  <a:schemeClr val="accent6">
                    <a:lumMod val="50000"/>
                  </a:schemeClr>
                </a:solidFill>
              </a:rPr>
              <a:t> </a:t>
            </a:r>
            <a:r>
              <a:rPr lang="en-US" sz="2200" dirty="0">
                <a:solidFill>
                  <a:schemeClr val="accent6">
                    <a:lumMod val="50000"/>
                  </a:schemeClr>
                </a:solidFill>
              </a:rPr>
              <a:t>Personal Curriculum </a:t>
            </a:r>
            <a:r>
              <a:rPr lang="en-US" sz="2200" dirty="0" smtClean="0">
                <a:solidFill>
                  <a:schemeClr val="accent6">
                    <a:lumMod val="50000"/>
                  </a:schemeClr>
                </a:solidFill>
              </a:rPr>
              <a:t>may be requested for a </a:t>
            </a:r>
            <a:r>
              <a:rPr lang="en-US" sz="2200" dirty="0">
                <a:solidFill>
                  <a:schemeClr val="accent6">
                    <a:lumMod val="50000"/>
                  </a:schemeClr>
                </a:solidFill>
              </a:rPr>
              <a:t>student that </a:t>
            </a:r>
            <a:r>
              <a:rPr lang="en-US" sz="2200" dirty="0" smtClean="0">
                <a:solidFill>
                  <a:schemeClr val="accent6">
                    <a:lumMod val="50000"/>
                  </a:schemeClr>
                </a:solidFill>
              </a:rPr>
              <a:t>modifies </a:t>
            </a:r>
            <a:r>
              <a:rPr lang="en-US" sz="2200" dirty="0">
                <a:solidFill>
                  <a:schemeClr val="accent6">
                    <a:lumMod val="50000"/>
                  </a:schemeClr>
                </a:solidFill>
              </a:rPr>
              <a:t>certain areas of </a:t>
            </a:r>
            <a:r>
              <a:rPr lang="en-US" sz="2200" dirty="0" smtClean="0">
                <a:solidFill>
                  <a:schemeClr val="accent6">
                    <a:lumMod val="50000"/>
                  </a:schemeClr>
                </a:solidFill>
              </a:rPr>
              <a:t>the </a:t>
            </a:r>
            <a:r>
              <a:rPr lang="en-US" sz="2200" dirty="0">
                <a:solidFill>
                  <a:schemeClr val="accent6">
                    <a:lumMod val="50000"/>
                  </a:schemeClr>
                </a:solidFill>
              </a:rPr>
              <a:t>Michigan Merit Curriculum standard requirements. </a:t>
            </a:r>
            <a:endParaRPr lang="en-US" sz="2200" dirty="0" smtClean="0">
              <a:solidFill>
                <a:schemeClr val="accent6">
                  <a:lumMod val="50000"/>
                </a:schemeClr>
              </a:solidFill>
            </a:endParaRPr>
          </a:p>
          <a:p>
            <a:endParaRPr lang="en-US" sz="1200" dirty="0">
              <a:solidFill>
                <a:schemeClr val="accent6">
                  <a:lumMod val="50000"/>
                </a:schemeClr>
              </a:solidFill>
            </a:endParaRPr>
          </a:p>
          <a:p>
            <a:r>
              <a:rPr lang="en-US" sz="2200" dirty="0" smtClean="0">
                <a:solidFill>
                  <a:schemeClr val="accent6">
                    <a:lumMod val="50000"/>
                  </a:schemeClr>
                </a:solidFill>
              </a:rPr>
              <a:t>If granted and all </a:t>
            </a:r>
            <a:r>
              <a:rPr lang="en-US" sz="2200" dirty="0">
                <a:solidFill>
                  <a:schemeClr val="accent6">
                    <a:lumMod val="50000"/>
                  </a:schemeClr>
                </a:solidFill>
              </a:rPr>
              <a:t>of the </a:t>
            </a:r>
            <a:r>
              <a:rPr lang="en-US" sz="2200" dirty="0" smtClean="0">
                <a:solidFill>
                  <a:schemeClr val="accent6">
                    <a:lumMod val="50000"/>
                  </a:schemeClr>
                </a:solidFill>
              </a:rPr>
              <a:t>requirements </a:t>
            </a:r>
            <a:r>
              <a:rPr lang="en-US" sz="2200" dirty="0">
                <a:solidFill>
                  <a:schemeClr val="accent6">
                    <a:lumMod val="50000"/>
                  </a:schemeClr>
                </a:solidFill>
              </a:rPr>
              <a:t>for a Personal Curriculum are met, then the </a:t>
            </a:r>
            <a:r>
              <a:rPr lang="en-US" sz="2200" dirty="0" smtClean="0">
                <a:solidFill>
                  <a:schemeClr val="accent6">
                    <a:lumMod val="50000"/>
                  </a:schemeClr>
                </a:solidFill>
              </a:rPr>
              <a:t>local school board may </a:t>
            </a:r>
            <a:r>
              <a:rPr lang="en-US" sz="2200" dirty="0">
                <a:solidFill>
                  <a:srgbClr val="C00000"/>
                </a:solidFill>
              </a:rPr>
              <a:t>award a high school diploma to a student who </a:t>
            </a:r>
            <a:r>
              <a:rPr lang="en-US" sz="2200" dirty="0" smtClean="0">
                <a:solidFill>
                  <a:srgbClr val="C00000"/>
                </a:solidFill>
              </a:rPr>
              <a:t>successfully </a:t>
            </a:r>
            <a:r>
              <a:rPr lang="en-US" sz="2200" dirty="0">
                <a:solidFill>
                  <a:srgbClr val="C00000"/>
                </a:solidFill>
              </a:rPr>
              <a:t>completes his or her Personal Curriculum, even if it </a:t>
            </a:r>
            <a:r>
              <a:rPr lang="en-US" sz="2200" dirty="0" smtClean="0">
                <a:solidFill>
                  <a:srgbClr val="C00000"/>
                </a:solidFill>
              </a:rPr>
              <a:t>does </a:t>
            </a:r>
            <a:r>
              <a:rPr lang="en-US" sz="2200" dirty="0">
                <a:solidFill>
                  <a:srgbClr val="C00000"/>
                </a:solidFill>
              </a:rPr>
              <a:t>not meet the requirements of the Michigan Merit Curriculum </a:t>
            </a:r>
            <a:r>
              <a:rPr lang="en-US" sz="2200" dirty="0" smtClean="0">
                <a:solidFill>
                  <a:srgbClr val="C00000"/>
                </a:solidFill>
              </a:rPr>
              <a:t>standard</a:t>
            </a:r>
            <a:r>
              <a:rPr lang="en-US" sz="2200" dirty="0">
                <a:solidFill>
                  <a:srgbClr val="C00000"/>
                </a:solidFill>
              </a:rPr>
              <a:t>. </a:t>
            </a:r>
          </a:p>
          <a:p>
            <a:endParaRPr lang="en-US" sz="1200" dirty="0" smtClean="0">
              <a:solidFill>
                <a:schemeClr val="accent6">
                  <a:lumMod val="50000"/>
                </a:schemeClr>
              </a:solidFill>
            </a:endParaRPr>
          </a:p>
          <a:p>
            <a:r>
              <a:rPr lang="en-US" sz="2200" dirty="0" smtClean="0">
                <a:solidFill>
                  <a:schemeClr val="accent6">
                    <a:lumMod val="50000"/>
                  </a:schemeClr>
                </a:solidFill>
              </a:rPr>
              <a:t>The </a:t>
            </a:r>
            <a:r>
              <a:rPr lang="en-US" sz="2200" dirty="0">
                <a:solidFill>
                  <a:schemeClr val="accent6">
                    <a:lumMod val="50000"/>
                  </a:schemeClr>
                </a:solidFill>
              </a:rPr>
              <a:t>Personal Curriculum will be </a:t>
            </a:r>
            <a:r>
              <a:rPr lang="en-US" sz="2200" b="1" dirty="0">
                <a:solidFill>
                  <a:srgbClr val="C00000"/>
                </a:solidFill>
              </a:rPr>
              <a:t>considered only after all other </a:t>
            </a:r>
            <a:r>
              <a:rPr lang="en-US" sz="2200" b="1" dirty="0" smtClean="0">
                <a:solidFill>
                  <a:srgbClr val="C00000"/>
                </a:solidFill>
              </a:rPr>
              <a:t>options </a:t>
            </a:r>
            <a:r>
              <a:rPr lang="en-US" sz="2200" b="1" dirty="0">
                <a:solidFill>
                  <a:srgbClr val="C00000"/>
                </a:solidFill>
              </a:rPr>
              <a:t>have been attempted</a:t>
            </a:r>
            <a:r>
              <a:rPr lang="en-US" sz="2200" dirty="0">
                <a:solidFill>
                  <a:schemeClr val="accent6">
                    <a:lumMod val="50000"/>
                  </a:schemeClr>
                </a:solidFill>
              </a:rPr>
              <a:t>, and must meet stringent requirements </a:t>
            </a:r>
            <a:r>
              <a:rPr lang="en-US" sz="2200" dirty="0" smtClean="0">
                <a:solidFill>
                  <a:schemeClr val="accent6">
                    <a:lumMod val="50000"/>
                  </a:schemeClr>
                </a:solidFill>
              </a:rPr>
              <a:t>for </a:t>
            </a:r>
            <a:r>
              <a:rPr lang="en-US" sz="2200" dirty="0">
                <a:solidFill>
                  <a:schemeClr val="accent6">
                    <a:lumMod val="50000"/>
                  </a:schemeClr>
                </a:solidFill>
              </a:rPr>
              <a:t>determining educational goals and evaluating student progress</a:t>
            </a:r>
          </a:p>
        </p:txBody>
      </p:sp>
      <p:sp>
        <p:nvSpPr>
          <p:cNvPr id="6" name="TextBox 5"/>
          <p:cNvSpPr txBox="1"/>
          <p:nvPr/>
        </p:nvSpPr>
        <p:spPr>
          <a:xfrm>
            <a:off x="96564" y="152400"/>
            <a:ext cx="8666436" cy="584775"/>
          </a:xfrm>
          <a:prstGeom prst="rect">
            <a:avLst/>
          </a:prstGeom>
          <a:solidFill>
            <a:schemeClr val="accent6">
              <a:lumMod val="40000"/>
              <a:lumOff val="60000"/>
            </a:schemeClr>
          </a:solidFill>
        </p:spPr>
        <p:txBody>
          <a:bodyPr wrap="square" rtlCol="0">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rPr>
              <a:t>Personal Curriculum</a:t>
            </a:r>
            <a:endParaRPr lang="en-US" sz="32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85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_1872_slide">
  <a:themeElements>
    <a:clrScheme name="ind_1872_slide 1">
      <a:dk1>
        <a:srgbClr val="000000"/>
      </a:dk1>
      <a:lt1>
        <a:srgbClr val="FAF0E6"/>
      </a:lt1>
      <a:dk2>
        <a:srgbClr val="000000"/>
      </a:dk2>
      <a:lt2>
        <a:srgbClr val="8C8C8C"/>
      </a:lt2>
      <a:accent1>
        <a:srgbClr val="E9BD91"/>
      </a:accent1>
      <a:accent2>
        <a:srgbClr val="CE9A63"/>
      </a:accent2>
      <a:accent3>
        <a:srgbClr val="FCF6F0"/>
      </a:accent3>
      <a:accent4>
        <a:srgbClr val="000000"/>
      </a:accent4>
      <a:accent5>
        <a:srgbClr val="F2DBC7"/>
      </a:accent5>
      <a:accent6>
        <a:srgbClr val="BA8B59"/>
      </a:accent6>
      <a:hlink>
        <a:srgbClr val="AD6521"/>
      </a:hlink>
      <a:folHlink>
        <a:srgbClr val="6B4D29"/>
      </a:folHlink>
    </a:clrScheme>
    <a:fontScheme name="ind_1872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_1872_slide 1">
        <a:dk1>
          <a:srgbClr val="000000"/>
        </a:dk1>
        <a:lt1>
          <a:srgbClr val="FAF0E6"/>
        </a:lt1>
        <a:dk2>
          <a:srgbClr val="000000"/>
        </a:dk2>
        <a:lt2>
          <a:srgbClr val="8C8C8C"/>
        </a:lt2>
        <a:accent1>
          <a:srgbClr val="E9BD91"/>
        </a:accent1>
        <a:accent2>
          <a:srgbClr val="CE9A63"/>
        </a:accent2>
        <a:accent3>
          <a:srgbClr val="FCF6F0"/>
        </a:accent3>
        <a:accent4>
          <a:srgbClr val="000000"/>
        </a:accent4>
        <a:accent5>
          <a:srgbClr val="F2DBC7"/>
        </a:accent5>
        <a:accent6>
          <a:srgbClr val="BA8B59"/>
        </a:accent6>
        <a:hlink>
          <a:srgbClr val="AD6521"/>
        </a:hlink>
        <a:folHlink>
          <a:srgbClr val="6B4D29"/>
        </a:folHlink>
      </a:clrScheme>
      <a:clrMap bg1="lt1" tx1="dk1" bg2="lt2" tx2="dk2" accent1="accent1" accent2="accent2" accent3="accent3" accent4="accent4" accent5="accent5" accent6="accent6" hlink="hlink" folHlink="folHlink"/>
    </a:extraClrScheme>
    <a:extraClrScheme>
      <a:clrScheme name="ind_1872_slide 2">
        <a:dk1>
          <a:srgbClr val="000000"/>
        </a:dk1>
        <a:lt1>
          <a:srgbClr val="FAF0E6"/>
        </a:lt1>
        <a:dk2>
          <a:srgbClr val="000000"/>
        </a:dk2>
        <a:lt2>
          <a:srgbClr val="8C8C8C"/>
        </a:lt2>
        <a:accent1>
          <a:srgbClr val="F2E540"/>
        </a:accent1>
        <a:accent2>
          <a:srgbClr val="FFC081"/>
        </a:accent2>
        <a:accent3>
          <a:srgbClr val="FCF6F0"/>
        </a:accent3>
        <a:accent4>
          <a:srgbClr val="000000"/>
        </a:accent4>
        <a:accent5>
          <a:srgbClr val="F7F0AF"/>
        </a:accent5>
        <a:accent6>
          <a:srgbClr val="E7AE74"/>
        </a:accent6>
        <a:hlink>
          <a:srgbClr val="DB9C38"/>
        </a:hlink>
        <a:folHlink>
          <a:srgbClr val="DD5236"/>
        </a:folHlink>
      </a:clrScheme>
      <a:clrMap bg1="lt1" tx1="dk1" bg2="lt2" tx2="dk2" accent1="accent1" accent2="accent2" accent3="accent3" accent4="accent4" accent5="accent5" accent6="accent6" hlink="hlink" folHlink="folHlink"/>
    </a:extraClrScheme>
    <a:extraClrScheme>
      <a:clrScheme name="ind_1872_slide 3">
        <a:dk1>
          <a:srgbClr val="000000"/>
        </a:dk1>
        <a:lt1>
          <a:srgbClr val="FAF0E6"/>
        </a:lt1>
        <a:dk2>
          <a:srgbClr val="000000"/>
        </a:dk2>
        <a:lt2>
          <a:srgbClr val="8C8C8C"/>
        </a:lt2>
        <a:accent1>
          <a:srgbClr val="91BFED"/>
        </a:accent1>
        <a:accent2>
          <a:srgbClr val="90ECDA"/>
        </a:accent2>
        <a:accent3>
          <a:srgbClr val="FCF6F0"/>
        </a:accent3>
        <a:accent4>
          <a:srgbClr val="000000"/>
        </a:accent4>
        <a:accent5>
          <a:srgbClr val="C7DCF4"/>
        </a:accent5>
        <a:accent6>
          <a:srgbClr val="82D6C5"/>
        </a:accent6>
        <a:hlink>
          <a:srgbClr val="384BDB"/>
        </a:hlink>
        <a:folHlink>
          <a:srgbClr val="DB8A38"/>
        </a:folHlink>
      </a:clrScheme>
      <a:clrMap bg1="lt1" tx1="dk1" bg2="lt2" tx2="dk2" accent1="accent1" accent2="accent2" accent3="accent3" accent4="accent4" accent5="accent5" accent6="accent6" hlink="hlink" folHlink="folHlink"/>
    </a:extraClrScheme>
    <a:extraClrScheme>
      <a:clrScheme name="ind_1872_slide 4">
        <a:dk1>
          <a:srgbClr val="000000"/>
        </a:dk1>
        <a:lt1>
          <a:srgbClr val="FAF0E6"/>
        </a:lt1>
        <a:dk2>
          <a:srgbClr val="000000"/>
        </a:dk2>
        <a:lt2>
          <a:srgbClr val="8C8C8C"/>
        </a:lt2>
        <a:accent1>
          <a:srgbClr val="FFEA81"/>
        </a:accent1>
        <a:accent2>
          <a:srgbClr val="FFC081"/>
        </a:accent2>
        <a:accent3>
          <a:srgbClr val="FCF6F0"/>
        </a:accent3>
        <a:accent4>
          <a:srgbClr val="000000"/>
        </a:accent4>
        <a:accent5>
          <a:srgbClr val="FFF3C1"/>
        </a:accent5>
        <a:accent6>
          <a:srgbClr val="E7AE74"/>
        </a:accent6>
        <a:hlink>
          <a:srgbClr val="388ADB"/>
        </a:hlink>
        <a:folHlink>
          <a:srgbClr val="9C38DB"/>
        </a:folHlink>
      </a:clrScheme>
      <a:clrMap bg1="lt1" tx1="dk1" bg2="lt2" tx2="dk2" accent1="accent1" accent2="accent2" accent3="accent3" accent4="accent4" accent5="accent5" accent6="accent6" hlink="hlink" folHlink="folHlink"/>
    </a:extraClrScheme>
    <a:extraClrScheme>
      <a:clrScheme name="ind_1872_slide 5">
        <a:dk1>
          <a:srgbClr val="000000"/>
        </a:dk1>
        <a:lt1>
          <a:srgbClr val="FFFFFF"/>
        </a:lt1>
        <a:dk2>
          <a:srgbClr val="000000"/>
        </a:dk2>
        <a:lt2>
          <a:srgbClr val="8C8C8C"/>
        </a:lt2>
        <a:accent1>
          <a:srgbClr val="E9BD91"/>
        </a:accent1>
        <a:accent2>
          <a:srgbClr val="CE9A63"/>
        </a:accent2>
        <a:accent3>
          <a:srgbClr val="FFFFFF"/>
        </a:accent3>
        <a:accent4>
          <a:srgbClr val="000000"/>
        </a:accent4>
        <a:accent5>
          <a:srgbClr val="F2DBC7"/>
        </a:accent5>
        <a:accent6>
          <a:srgbClr val="BA8B59"/>
        </a:accent6>
        <a:hlink>
          <a:srgbClr val="AD6521"/>
        </a:hlink>
        <a:folHlink>
          <a:srgbClr val="6B4D29"/>
        </a:folHlink>
      </a:clrScheme>
      <a:clrMap bg1="lt1" tx1="dk1" bg2="lt2" tx2="dk2" accent1="accent1" accent2="accent2" accent3="accent3" accent4="accent4" accent5="accent5" accent6="accent6" hlink="hlink" folHlink="folHlink"/>
    </a:extraClrScheme>
    <a:extraClrScheme>
      <a:clrScheme name="ind_1872_slide 6">
        <a:dk1>
          <a:srgbClr val="000000"/>
        </a:dk1>
        <a:lt1>
          <a:srgbClr val="FFFFFF"/>
        </a:lt1>
        <a:dk2>
          <a:srgbClr val="000000"/>
        </a:dk2>
        <a:lt2>
          <a:srgbClr val="8C8C8C"/>
        </a:lt2>
        <a:accent1>
          <a:srgbClr val="F2E540"/>
        </a:accent1>
        <a:accent2>
          <a:srgbClr val="FFC081"/>
        </a:accent2>
        <a:accent3>
          <a:srgbClr val="FFFFFF"/>
        </a:accent3>
        <a:accent4>
          <a:srgbClr val="000000"/>
        </a:accent4>
        <a:accent5>
          <a:srgbClr val="F7F0AF"/>
        </a:accent5>
        <a:accent6>
          <a:srgbClr val="E7AE74"/>
        </a:accent6>
        <a:hlink>
          <a:srgbClr val="DB9C38"/>
        </a:hlink>
        <a:folHlink>
          <a:srgbClr val="DD5236"/>
        </a:folHlink>
      </a:clrScheme>
      <a:clrMap bg1="lt1" tx1="dk1" bg2="lt2" tx2="dk2" accent1="accent1" accent2="accent2" accent3="accent3" accent4="accent4" accent5="accent5" accent6="accent6" hlink="hlink" folHlink="folHlink"/>
    </a:extraClrScheme>
    <a:extraClrScheme>
      <a:clrScheme name="ind_1872_slide 7">
        <a:dk1>
          <a:srgbClr val="000000"/>
        </a:dk1>
        <a:lt1>
          <a:srgbClr val="FFFFFF"/>
        </a:lt1>
        <a:dk2>
          <a:srgbClr val="000000"/>
        </a:dk2>
        <a:lt2>
          <a:srgbClr val="8C8C8C"/>
        </a:lt2>
        <a:accent1>
          <a:srgbClr val="91BFED"/>
        </a:accent1>
        <a:accent2>
          <a:srgbClr val="90ECDA"/>
        </a:accent2>
        <a:accent3>
          <a:srgbClr val="FFFFFF"/>
        </a:accent3>
        <a:accent4>
          <a:srgbClr val="000000"/>
        </a:accent4>
        <a:accent5>
          <a:srgbClr val="C7DCF4"/>
        </a:accent5>
        <a:accent6>
          <a:srgbClr val="82D6C5"/>
        </a:accent6>
        <a:hlink>
          <a:srgbClr val="384BDB"/>
        </a:hlink>
        <a:folHlink>
          <a:srgbClr val="DB8A38"/>
        </a:folHlink>
      </a:clrScheme>
      <a:clrMap bg1="lt1" tx1="dk1" bg2="lt2" tx2="dk2" accent1="accent1" accent2="accent2" accent3="accent3" accent4="accent4" accent5="accent5" accent6="accent6" hlink="hlink" folHlink="folHlink"/>
    </a:extraClrScheme>
    <a:extraClrScheme>
      <a:clrScheme name="ind_1872_slide 8">
        <a:dk1>
          <a:srgbClr val="000000"/>
        </a:dk1>
        <a:lt1>
          <a:srgbClr val="FFFFFF"/>
        </a:lt1>
        <a:dk2>
          <a:srgbClr val="000000"/>
        </a:dk2>
        <a:lt2>
          <a:srgbClr val="8C8C8C"/>
        </a:lt2>
        <a:accent1>
          <a:srgbClr val="FFEA81"/>
        </a:accent1>
        <a:accent2>
          <a:srgbClr val="FFC081"/>
        </a:accent2>
        <a:accent3>
          <a:srgbClr val="FFFFFF"/>
        </a:accent3>
        <a:accent4>
          <a:srgbClr val="000000"/>
        </a:accent4>
        <a:accent5>
          <a:srgbClr val="FFF3C1"/>
        </a:accent5>
        <a:accent6>
          <a:srgbClr val="E7AE74"/>
        </a:accent6>
        <a:hlink>
          <a:srgbClr val="388ADB"/>
        </a:hlink>
        <a:folHlink>
          <a:srgbClr val="9C38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5688</TotalTime>
  <Words>4026</Words>
  <Application>Microsoft Office PowerPoint</Application>
  <PresentationFormat>On-screen Show (4:3)</PresentationFormat>
  <Paragraphs>661</Paragraphs>
  <Slides>75</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ＭＳ Ｐゴシック</vt:lpstr>
      <vt:lpstr>Arial</vt:lpstr>
      <vt:lpstr>Arial Narrow</vt:lpstr>
      <vt:lpstr>Calibri</vt:lpstr>
      <vt:lpstr>Times New Roman</vt:lpstr>
      <vt:lpstr>Verdana</vt:lpstr>
      <vt:lpstr>ind_1872_slide</vt:lpstr>
      <vt:lpstr>PowerPoint Presentation</vt:lpstr>
      <vt:lpstr>Personal Curriculum explored through  Special Education lenses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 Team’s Role</vt:lpstr>
      <vt:lpstr>Helpful documents for team</vt:lpstr>
      <vt:lpstr>PowerPoint Presentation</vt:lpstr>
      <vt:lpstr>Mathematics Modification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Development Plans</vt:lpstr>
      <vt:lpstr>PowerPoint Presentation</vt:lpstr>
      <vt:lpstr>Educational Development Plans</vt:lpstr>
      <vt:lpstr>Educational Development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Guiding Questions</vt:lpstr>
      <vt:lpstr>Guiding Questions</vt:lpstr>
      <vt:lpstr>First  </vt:lpstr>
      <vt:lpstr>PowerPoint Presentation</vt:lpstr>
      <vt:lpstr>PowerPoint Presentation</vt:lpstr>
      <vt:lpstr>PowerPoint Presentation</vt:lpstr>
      <vt:lpstr>PowerPoint Presentation</vt:lpstr>
      <vt:lpstr>District Policies</vt:lpstr>
      <vt:lpstr>Cut Scores </vt:lpstr>
      <vt:lpstr>Cut Scores</vt:lpstr>
      <vt:lpstr>PC Forms</vt:lpstr>
      <vt:lpstr>Sample Completed PC Form</vt:lpstr>
      <vt:lpstr>PowerPoint Presentation</vt:lpstr>
      <vt:lpstr>PowerPoint Presentation</vt:lpstr>
      <vt:lpstr>Your Turn: Group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Comments? Questions?</vt:lpstr>
    </vt:vector>
  </TitlesOfParts>
  <Company>Wayne RESA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Curriculum  explored through  Special Education lenses</dc:title>
  <dc:creator>Darnella Delfine</dc:creator>
  <cp:lastModifiedBy>Darnella Delfine</cp:lastModifiedBy>
  <cp:revision>150</cp:revision>
  <cp:lastPrinted>2015-01-20T16:24:32Z</cp:lastPrinted>
  <dcterms:created xsi:type="dcterms:W3CDTF">2014-03-26T16:31:51Z</dcterms:created>
  <dcterms:modified xsi:type="dcterms:W3CDTF">2015-02-25T14:03:35Z</dcterms:modified>
</cp:coreProperties>
</file>