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4"/>
    <p:sldMasterId id="2147483953" r:id="rId5"/>
  </p:sldMasterIdLst>
  <p:handoutMasterIdLst>
    <p:handoutMasterId r:id="rId25"/>
  </p:handoutMasterIdLst>
  <p:sldIdLst>
    <p:sldId id="258" r:id="rId6"/>
    <p:sldId id="310" r:id="rId7"/>
    <p:sldId id="311" r:id="rId8"/>
    <p:sldId id="331" r:id="rId9"/>
    <p:sldId id="332" r:id="rId10"/>
    <p:sldId id="333" r:id="rId11"/>
    <p:sldId id="334" r:id="rId12"/>
    <p:sldId id="335" r:id="rId13"/>
    <p:sldId id="336" r:id="rId14"/>
    <p:sldId id="337" r:id="rId15"/>
    <p:sldId id="338" r:id="rId16"/>
    <p:sldId id="339" r:id="rId17"/>
    <p:sldId id="340" r:id="rId18"/>
    <p:sldId id="330" r:id="rId19"/>
    <p:sldId id="279" r:id="rId20"/>
    <p:sldId id="341" r:id="rId21"/>
    <p:sldId id="342" r:id="rId22"/>
    <p:sldId id="343" r:id="rId23"/>
    <p:sldId id="344" r:id="rId24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106" cy="46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706" y="0"/>
            <a:ext cx="3038105" cy="46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93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0387"/>
            <a:ext cx="3038106" cy="46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93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706" y="8830387"/>
            <a:ext cx="3038105" cy="46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94188751-7EA0-4A4A-8467-DB4DE7A2B8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59735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3048000"/>
            <a:ext cx="6400800" cy="6858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 smtClean="0"/>
            </a:lvl1pPr>
          </a:lstStyle>
          <a:p>
            <a:pPr>
              <a:defRPr/>
            </a:pPr>
            <a:fld id="{772DA966-9A6E-4E5D-81E8-70D2FB482EE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9031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F6D075-962E-43FC-B22F-82B3CAD88FB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9160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F459B0-1E3D-46F3-BDE6-830176C87C9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0250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23DBAC-4661-49A7-8A58-9DD0164E799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9694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96E75B-615B-418C-A880-8CF7D0D522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645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F987EB-DFA7-4A8E-8271-F5CE9F34FF4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5281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53F68B-5BA4-43FA-B9C5-B102C0AB256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4897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1909AF-C950-4BF6-9481-C064A61C70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6800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93019A-FC3B-4D65-AF17-B52B8535077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4611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6E54B5-E5E8-47BB-B7E7-2217862676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5538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2D7B5D-A324-49A0-99A0-E12C10ED1F4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06997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777FC2-9610-457E-80A4-763304A1D7C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96739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995AD3-783C-4FEC-AC92-CDFBF3733F1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04770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33DEAA-32F7-4107-AD3F-5372F079817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25413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8735D8-0FAF-4701-86D9-433483506F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92284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885E16-5CEE-4034-8ECF-A4469877216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81569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926576-7AF7-4FF5-9458-500FFF07D4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35159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4FBF69-8A5B-49AA-8CB1-9E48A3553E0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44714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BAA7DC-77D1-4146-A690-A8FBBC238B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96369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633DB-F7F8-42FB-8764-9E96859303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2404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2DDB7-C936-4FCE-AFA8-B8AE7A8366E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66494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5909D8-86A8-4E7E-ACDE-D0449EAA3F3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8904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614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latin typeface="Trebuchet MS" panose="020B0603020202020204" pitchFamily="34" charset="0"/>
              </a:defRPr>
            </a:lvl1pPr>
          </a:lstStyle>
          <a:p>
            <a:pPr>
              <a:defRPr/>
            </a:pPr>
            <a:fld id="{7EE14B0E-E8C6-4463-959B-DA6054CCF1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0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rebuchet MS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90759AD7-705D-43F6-A1F8-4749993A98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9" r:id="rId1"/>
    <p:sldLayoutId id="2147484000" r:id="rId2"/>
    <p:sldLayoutId id="2147484001" r:id="rId3"/>
    <p:sldLayoutId id="2147484002" r:id="rId4"/>
    <p:sldLayoutId id="2147484003" r:id="rId5"/>
    <p:sldLayoutId id="2147484004" r:id="rId6"/>
    <p:sldLayoutId id="2147484005" r:id="rId7"/>
    <p:sldLayoutId id="2147484006" r:id="rId8"/>
    <p:sldLayoutId id="2147484007" r:id="rId9"/>
    <p:sldLayoutId id="2147484008" r:id="rId10"/>
    <p:sldLayoutId id="214748400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9"/>
          <p:cNvSpPr>
            <a:spLocks noGrp="1" noChangeArrowheads="1"/>
          </p:cNvSpPr>
          <p:nvPr>
            <p:ph type="title"/>
          </p:nvPr>
        </p:nvSpPr>
        <p:spPr>
          <a:xfrm>
            <a:off x="354021" y="548165"/>
            <a:ext cx="8208944" cy="1143000"/>
          </a:xfrm>
        </p:spPr>
        <p:txBody>
          <a:bodyPr/>
          <a:lstStyle/>
          <a:p>
            <a:pPr eaLnBrk="1" hangingPunct="1"/>
            <a:r>
              <a:rPr lang="en-US" altLang="en-US" sz="3800" dirty="0"/>
              <a:t> </a:t>
            </a:r>
            <a:br>
              <a:rPr lang="en-US" altLang="en-US" sz="3800" dirty="0"/>
            </a:br>
            <a:r>
              <a:rPr lang="en-US" altLang="en-US" sz="3800" dirty="0"/>
              <a:t>PBIS Data Report  </a:t>
            </a:r>
            <a:br>
              <a:rPr lang="en-US" altLang="en-US" sz="3800" dirty="0"/>
            </a:br>
            <a:r>
              <a:rPr lang="en-US" altLang="en-US" sz="3800" dirty="0"/>
              <a:t>Final Year-End Evaluation</a:t>
            </a:r>
            <a:br>
              <a:rPr lang="en-US" altLang="en-US" sz="3800" dirty="0"/>
            </a:br>
            <a:endParaRPr lang="en-US" altLang="en-US" sz="3800" dirty="0"/>
          </a:p>
        </p:txBody>
      </p:sp>
      <p:sp>
        <p:nvSpPr>
          <p:cNvPr id="5122" name="Text Box 7"/>
          <p:cNvSpPr txBox="1">
            <a:spLocks noChangeArrowheads="1"/>
          </p:cNvSpPr>
          <p:nvPr/>
        </p:nvSpPr>
        <p:spPr bwMode="auto">
          <a:xfrm rot="10800000" flipV="1">
            <a:off x="2057399" y="2286000"/>
            <a:ext cx="4802187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3600" dirty="0">
                <a:latin typeface="Arial" panose="020B0604020202020204" pitchFamily="34" charset="0"/>
              </a:rPr>
              <a:t>District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3600" dirty="0">
                <a:latin typeface="Arial" panose="020B0604020202020204" pitchFamily="34" charset="0"/>
              </a:rPr>
              <a:t>School Name</a:t>
            </a:r>
          </a:p>
        </p:txBody>
      </p:sp>
      <p:sp>
        <p:nvSpPr>
          <p:cNvPr id="5123" name="Text Box 8"/>
          <p:cNvSpPr txBox="1">
            <a:spLocks noChangeArrowheads="1"/>
          </p:cNvSpPr>
          <p:nvPr/>
        </p:nvSpPr>
        <p:spPr bwMode="auto">
          <a:xfrm>
            <a:off x="3124200" y="4495800"/>
            <a:ext cx="28956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dirty="0">
                <a:latin typeface="Arial" panose="020B0604020202020204" pitchFamily="34" charset="0"/>
              </a:rPr>
              <a:t>2026-2027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/>
          <a:lstStyle/>
          <a:p>
            <a:pPr eaLnBrk="1" hangingPunct="1"/>
            <a:r>
              <a:rPr lang="en-US" altLang="en-US" dirty="0"/>
              <a:t>Analyze Behavior Data by: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571500" y="1090551"/>
            <a:ext cx="8001000" cy="5410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altLang="en-US" sz="1800" dirty="0"/>
              <a:t>ODRs by Month YTD (or Daily Average)</a:t>
            </a:r>
          </a:p>
          <a:p>
            <a:pPr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altLang="en-US" sz="1800" dirty="0">
                <a:solidFill>
                  <a:srgbClr val="FF0000"/>
                </a:solidFill>
              </a:rPr>
              <a:t>Suspensions by Month Year to Year</a:t>
            </a:r>
          </a:p>
          <a:p>
            <a:pPr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altLang="en-US" sz="1800" dirty="0"/>
              <a:t>ODRs by Location YTD</a:t>
            </a:r>
          </a:p>
          <a:p>
            <a:pPr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altLang="en-US" sz="1800" dirty="0"/>
              <a:t>ODRs by Time YTD</a:t>
            </a:r>
          </a:p>
          <a:p>
            <a:pPr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altLang="en-US" sz="1800" dirty="0"/>
              <a:t>ODRs by Grade Level YTD</a:t>
            </a:r>
          </a:p>
          <a:p>
            <a:pPr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altLang="en-US" sz="1800" dirty="0"/>
              <a:t>ODRs by Student Level YTD</a:t>
            </a:r>
          </a:p>
          <a:p>
            <a:pPr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altLang="en-US" sz="1800" dirty="0"/>
              <a:t>ODRs by Ethnicity YTD</a:t>
            </a:r>
          </a:p>
          <a:p>
            <a:pPr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altLang="en-US" sz="1800" dirty="0"/>
              <a:t>Suspensions by Ethnicity YTD</a:t>
            </a:r>
          </a:p>
          <a:p>
            <a:pPr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altLang="en-US" sz="1800" dirty="0"/>
              <a:t>Risk Ratios by Ethnicity YTD</a:t>
            </a:r>
          </a:p>
          <a:p>
            <a:pPr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altLang="en-US" sz="1800" dirty="0"/>
              <a:t>Suspensions of Student with Disabilities YTD</a:t>
            </a:r>
          </a:p>
          <a:p>
            <a:pPr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altLang="en-US" sz="1800" dirty="0"/>
              <a:t>Positive Behavior Indicator (not in </a:t>
            </a:r>
            <a:r>
              <a:rPr lang="en-US" altLang="en-US" sz="1800" dirty="0" err="1"/>
              <a:t>MiStar</a:t>
            </a:r>
            <a:r>
              <a:rPr lang="en-US" altLang="en-US" sz="1800" dirty="0"/>
              <a:t> – the school selects a positive to track)</a:t>
            </a:r>
          </a:p>
          <a:p>
            <a:pPr eaLnBrk="1" hangingPunct="1">
              <a:lnSpc>
                <a:spcPct val="80000"/>
              </a:lnSpc>
              <a:buFont typeface="+mj-lt"/>
              <a:buAutoNum type="arabicPeriod"/>
            </a:pPr>
            <a:endParaRPr lang="en-US" altLang="en-US" sz="1800" dirty="0"/>
          </a:p>
          <a:p>
            <a:pPr eaLnBrk="1" hangingPunct="1">
              <a:lnSpc>
                <a:spcPct val="80000"/>
              </a:lnSpc>
            </a:pPr>
            <a:endParaRPr lang="en-US" altLang="en-US" sz="2100" dirty="0"/>
          </a:p>
        </p:txBody>
      </p:sp>
    </p:spTree>
    <p:extLst>
      <p:ext uri="{BB962C8B-B14F-4D97-AF65-F5344CB8AC3E}">
        <p14:creationId xmlns:p14="http://schemas.microsoft.com/office/powerpoint/2010/main" val="1198280957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ODRs by Month YTD</a:t>
            </a:r>
          </a:p>
        </p:txBody>
      </p:sp>
    </p:spTree>
    <p:extLst>
      <p:ext uri="{BB962C8B-B14F-4D97-AF65-F5344CB8AC3E}">
        <p14:creationId xmlns:p14="http://schemas.microsoft.com/office/powerpoint/2010/main" val="378684846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35C7D-1455-7F91-AD0E-57BFBF1F9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63D0AA93-797B-15FA-C324-E711A57B8E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Suspensions by Month YTD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45007187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B9BDA-BE6B-7F4A-8D1C-BB08BCDBC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ODRs by Location YTD</a:t>
            </a:r>
          </a:p>
        </p:txBody>
      </p:sp>
    </p:spTree>
    <p:extLst>
      <p:ext uri="{BB962C8B-B14F-4D97-AF65-F5344CB8AC3E}">
        <p14:creationId xmlns:p14="http://schemas.microsoft.com/office/powerpoint/2010/main" val="1030809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09B84-6871-7711-0673-BE4A34B32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ODRs by Time YTD</a:t>
            </a:r>
          </a:p>
        </p:txBody>
      </p:sp>
    </p:spTree>
    <p:extLst>
      <p:ext uri="{BB962C8B-B14F-4D97-AF65-F5344CB8AC3E}">
        <p14:creationId xmlns:p14="http://schemas.microsoft.com/office/powerpoint/2010/main" val="2276629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B0859-E224-F277-F0DE-22EDA4A66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ODRs by Grade Level YTD</a:t>
            </a:r>
          </a:p>
        </p:txBody>
      </p:sp>
    </p:spTree>
    <p:extLst>
      <p:ext uri="{BB962C8B-B14F-4D97-AF65-F5344CB8AC3E}">
        <p14:creationId xmlns:p14="http://schemas.microsoft.com/office/powerpoint/2010/main" val="9812240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A587B-E88B-31E9-63A5-D7B74EA15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ODRs by Student Levels (Tier 2/3)</a:t>
            </a:r>
          </a:p>
        </p:txBody>
      </p:sp>
    </p:spTree>
    <p:extLst>
      <p:ext uri="{BB962C8B-B14F-4D97-AF65-F5344CB8AC3E}">
        <p14:creationId xmlns:p14="http://schemas.microsoft.com/office/powerpoint/2010/main" val="24576006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C0EAF-7A95-F493-3AB3-C2E1492F7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ODRs by Ethnicity YTD</a:t>
            </a:r>
          </a:p>
        </p:txBody>
      </p:sp>
    </p:spTree>
    <p:extLst>
      <p:ext uri="{BB962C8B-B14F-4D97-AF65-F5344CB8AC3E}">
        <p14:creationId xmlns:p14="http://schemas.microsoft.com/office/powerpoint/2010/main" val="30905504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17BE9-7536-4AE9-FA64-7BE156AB9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Suspensions by Ethnicity YTD</a:t>
            </a:r>
          </a:p>
        </p:txBody>
      </p:sp>
    </p:spTree>
    <p:extLst>
      <p:ext uri="{BB962C8B-B14F-4D97-AF65-F5344CB8AC3E}">
        <p14:creationId xmlns:p14="http://schemas.microsoft.com/office/powerpoint/2010/main" val="12751613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0B28E-67BA-4D53-0323-1DB0C0D05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 Ratios by Ethnicity YTD</a:t>
            </a:r>
          </a:p>
        </p:txBody>
      </p:sp>
    </p:spTree>
    <p:extLst>
      <p:ext uri="{BB962C8B-B14F-4D97-AF65-F5344CB8AC3E}">
        <p14:creationId xmlns:p14="http://schemas.microsoft.com/office/powerpoint/2010/main" val="6853997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BEA0B-B43E-0AD9-DE31-D5B92B1DF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Suspensions of Students with Disabilities YTD</a:t>
            </a:r>
          </a:p>
        </p:txBody>
      </p:sp>
    </p:spTree>
    <p:extLst>
      <p:ext uri="{BB962C8B-B14F-4D97-AF65-F5344CB8AC3E}">
        <p14:creationId xmlns:p14="http://schemas.microsoft.com/office/powerpoint/2010/main" val="21353699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EC09E-5192-F242-3B01-B6215F4C9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Positive Behavior Indicator</a:t>
            </a:r>
          </a:p>
        </p:txBody>
      </p:sp>
    </p:spTree>
    <p:extLst>
      <p:ext uri="{BB962C8B-B14F-4D97-AF65-F5344CB8AC3E}">
        <p14:creationId xmlns:p14="http://schemas.microsoft.com/office/powerpoint/2010/main" val="41768857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en-US" sz="3600" dirty="0"/>
              <a:t>What trend or area of focus did your PBIS team identify this year based on your data?</a:t>
            </a:r>
          </a:p>
        </p:txBody>
      </p:sp>
    </p:spTree>
    <p:extLst>
      <p:ext uri="{BB962C8B-B14F-4D97-AF65-F5344CB8AC3E}">
        <p14:creationId xmlns:p14="http://schemas.microsoft.com/office/powerpoint/2010/main" val="38498124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266700" y="990600"/>
            <a:ext cx="8610600" cy="8763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/>
              <a:t>What action steps did your PBIS team implement to address this area of focus?</a:t>
            </a:r>
            <a:br>
              <a:rPr lang="en-US" sz="3600" dirty="0"/>
            </a:br>
            <a:br>
              <a:rPr lang="en-US" sz="3600" dirty="0"/>
            </a:br>
            <a:br>
              <a:rPr lang="en-US" sz="3600" dirty="0"/>
            </a:br>
            <a:r>
              <a:rPr lang="en-US" sz="3600" dirty="0">
                <a:solidFill>
                  <a:srgbClr val="FF0000"/>
                </a:solidFill>
              </a:rPr>
              <a:t>.</a:t>
            </a: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A3EC0-B38D-57D6-AFC4-B75FD7021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/>
          <a:lstStyle/>
          <a:p>
            <a:r>
              <a:rPr lang="en-US" sz="3600" dirty="0"/>
              <a:t>What impact did you observe as a result of these actions? (Include data showing growth).</a:t>
            </a:r>
          </a:p>
        </p:txBody>
      </p:sp>
    </p:spTree>
    <p:extLst>
      <p:ext uri="{BB962C8B-B14F-4D97-AF65-F5344CB8AC3E}">
        <p14:creationId xmlns:p14="http://schemas.microsoft.com/office/powerpoint/2010/main" val="41930915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BE3C7-0219-8D0E-85C8-078E64926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What successes or improvements did your PBIS team observe this year?</a:t>
            </a:r>
          </a:p>
        </p:txBody>
      </p:sp>
    </p:spTree>
    <p:extLst>
      <p:ext uri="{BB962C8B-B14F-4D97-AF65-F5344CB8AC3E}">
        <p14:creationId xmlns:p14="http://schemas.microsoft.com/office/powerpoint/2010/main" val="12107856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70C874-78B1-01F7-9B6D-53EDDE83C3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381000"/>
            <a:ext cx="8991600" cy="1143000"/>
          </a:xfrm>
        </p:spPr>
        <p:txBody>
          <a:bodyPr/>
          <a:lstStyle/>
          <a:p>
            <a:r>
              <a:rPr lang="en-US" sz="3600" dirty="0"/>
              <a:t>What is one area your PBIS team will continue to focus on or improve next school year?</a:t>
            </a:r>
            <a:br>
              <a:rPr lang="en-US" sz="3600" dirty="0"/>
            </a:b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603609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F63E1-ABDB-75E2-467B-4CCE4C12E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04800" y="533400"/>
            <a:ext cx="9448800" cy="1143000"/>
          </a:xfrm>
        </p:spPr>
        <p:txBody>
          <a:bodyPr/>
          <a:lstStyle/>
          <a:p>
            <a:r>
              <a:rPr lang="en-US" sz="3600" i="1" dirty="0"/>
              <a:t>(If coached by RESA) </a:t>
            </a:r>
            <a:r>
              <a:rPr lang="en-US" sz="3600" dirty="0"/>
              <a:t>How did Wayne RESA coaching support your team's progress?</a:t>
            </a:r>
            <a:br>
              <a:rPr lang="en-US" sz="3600" dirty="0"/>
            </a:b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455560692"/>
      </p:ext>
    </p:extLst>
  </p:cSld>
  <p:clrMapOvr>
    <a:masterClrMapping/>
  </p:clrMapOvr>
</p:sld>
</file>

<file path=ppt/theme/theme1.xml><?xml version="1.0" encoding="utf-8"?>
<a:theme xmlns:a="http://schemas.openxmlformats.org/drawingml/2006/main" name="Too many files design template">
  <a:themeElements>
    <a:clrScheme name="Too many files design 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oo many files design template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oo many files desig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o many files desig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o many files desig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o many files desig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o many files desig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oo many files desig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o many files desig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o many files desig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o many files desig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o many files desig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o many files desig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oo many files desig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BADF90CE300DC4A936CA6857F3228E8" ma:contentTypeVersion="13" ma:contentTypeDescription="Create a new document." ma:contentTypeScope="" ma:versionID="443abeb6be027065b20840d506179283">
  <xsd:schema xmlns:xsd="http://www.w3.org/2001/XMLSchema" xmlns:xs="http://www.w3.org/2001/XMLSchema" xmlns:p="http://schemas.microsoft.com/office/2006/metadata/properties" xmlns:ns3="4913b109-1247-43e2-b258-c59f00d01686" xmlns:ns4="0ae95ace-b0ff-43ed-ab54-3f108f83c076" targetNamespace="http://schemas.microsoft.com/office/2006/metadata/properties" ma:root="true" ma:fieldsID="6d9efb809f8f128f07d093c20242476e" ns3:_="" ns4:_="">
    <xsd:import namespace="4913b109-1247-43e2-b258-c59f00d01686"/>
    <xsd:import namespace="0ae95ace-b0ff-43ed-ab54-3f108f83c07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13b109-1247-43e2-b258-c59f00d016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e95ace-b0ff-43ed-ab54-3f108f83c07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1102790-6F41-4B45-91C8-3F296274FA3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913b109-1247-43e2-b258-c59f00d01686"/>
    <ds:schemaRef ds:uri="0ae95ace-b0ff-43ed-ab54-3f108f83c07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E5500A3-0702-4A7D-B89E-E86228A8332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5DD8013-B42F-47A2-B877-3771BF39BD9E}">
  <ds:schemaRefs>
    <ds:schemaRef ds:uri="http://purl.org/dc/dcmitype/"/>
    <ds:schemaRef ds:uri="http://purl.org/dc/elements/1.1/"/>
    <ds:schemaRef ds:uri="http://schemas.microsoft.com/office/2006/metadata/properties"/>
    <ds:schemaRef ds:uri="0ae95ace-b0ff-43ed-ab54-3f108f83c076"/>
    <ds:schemaRef ds:uri="http://www.w3.org/XML/1998/namespace"/>
    <ds:schemaRef ds:uri="4913b109-1247-43e2-b258-c59f00d0168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2405</TotalTime>
  <Words>241</Words>
  <Application>Microsoft Office PowerPoint</Application>
  <PresentationFormat>On-screen Show (4:3)</PresentationFormat>
  <Paragraphs>33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Trebuchet MS</vt:lpstr>
      <vt:lpstr>Too many files design template</vt:lpstr>
      <vt:lpstr>Office Theme</vt:lpstr>
      <vt:lpstr>  PBIS Data Report   Final Year-End Evaluation </vt:lpstr>
      <vt:lpstr>Analyze Behavior Data by:</vt:lpstr>
      <vt:lpstr>ODRs by Month YTD</vt:lpstr>
      <vt:lpstr>Suspensions by Month YTD</vt:lpstr>
      <vt:lpstr>ODRs by Location YTD</vt:lpstr>
      <vt:lpstr>ODRs by Time YTD</vt:lpstr>
      <vt:lpstr>ODRs by Grade Level YTD</vt:lpstr>
      <vt:lpstr>ODRs by Student Levels (Tier 2/3)</vt:lpstr>
      <vt:lpstr>ODRs by Ethnicity YTD</vt:lpstr>
      <vt:lpstr>Suspensions by Ethnicity YTD</vt:lpstr>
      <vt:lpstr>Risk Ratios by Ethnicity YTD</vt:lpstr>
      <vt:lpstr>Suspensions of Students with Disabilities YTD</vt:lpstr>
      <vt:lpstr>Positive Behavior Indicator</vt:lpstr>
      <vt:lpstr>What trend or area of focus did your PBIS team identify this year based on your data?</vt:lpstr>
      <vt:lpstr>What action steps did your PBIS team implement to address this area of focus?   .</vt:lpstr>
      <vt:lpstr>What impact did you observe as a result of these actions? (Include data showing growth).</vt:lpstr>
      <vt:lpstr>What successes or improvements did your PBIS team observe this year?</vt:lpstr>
      <vt:lpstr>What is one area your PBIS team will continue to focus on or improve next school year? </vt:lpstr>
      <vt:lpstr>(If coached by RESA) How did Wayne RESA coaching support your team's progress?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Audrey</dc:creator>
  <cp:lastModifiedBy>Marilyn Baxter</cp:lastModifiedBy>
  <cp:revision>111</cp:revision>
  <cp:lastPrinted>2023-07-19T14:32:21Z</cp:lastPrinted>
  <dcterms:created xsi:type="dcterms:W3CDTF">2006-09-26T13:24:55Z</dcterms:created>
  <dcterms:modified xsi:type="dcterms:W3CDTF">2026-07-22T00:17:44Z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0x010100DBADF90CE300DC4A936CA6857F3228E8</vt:lpwstr>
  </property>
</Properties>
</file>