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Arial Narrow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ArialNarrow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alNarrow-italic.fntdata"/><Relationship Id="rId25" Type="http://schemas.openxmlformats.org/officeDocument/2006/relationships/font" Target="fonts/ArialNarrow-bold.fntdata"/><Relationship Id="rId28" Type="http://schemas.openxmlformats.org/officeDocument/2006/relationships/font" Target="fonts/Merriweather-regular.fntdata"/><Relationship Id="rId27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erriweathe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erriweather-boldItalic.fntdata"/><Relationship Id="rId30" Type="http://schemas.openxmlformats.org/officeDocument/2006/relationships/font" Target="fonts/Merriweather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 sz="3600"/>
            </a:lvl1pPr>
            <a:lvl2pPr lvl="1" rtl="0">
              <a:spcBef>
                <a:spcPts val="0"/>
              </a:spcBef>
              <a:buSzPts val="3600"/>
              <a:buNone/>
              <a:defRPr sz="3600"/>
            </a:lvl2pPr>
            <a:lvl3pPr lvl="2" rtl="0">
              <a:spcBef>
                <a:spcPts val="0"/>
              </a:spcBef>
              <a:buSzPts val="3600"/>
              <a:buNone/>
              <a:defRPr sz="3600"/>
            </a:lvl3pPr>
            <a:lvl4pPr lvl="3" rtl="0">
              <a:spcBef>
                <a:spcPts val="0"/>
              </a:spcBef>
              <a:buSzPts val="3600"/>
              <a:buNone/>
              <a:defRPr sz="3600"/>
            </a:lvl4pPr>
            <a:lvl5pPr lvl="4" rtl="0">
              <a:spcBef>
                <a:spcPts val="0"/>
              </a:spcBef>
              <a:buSzPts val="3600"/>
              <a:buNone/>
              <a:defRPr sz="3600"/>
            </a:lvl5pPr>
            <a:lvl6pPr lvl="5" rtl="0">
              <a:spcBef>
                <a:spcPts val="0"/>
              </a:spcBef>
              <a:buSzPts val="3600"/>
              <a:buNone/>
              <a:defRPr sz="3600"/>
            </a:lvl6pPr>
            <a:lvl7pPr lvl="6" rtl="0">
              <a:spcBef>
                <a:spcPts val="0"/>
              </a:spcBef>
              <a:buSzPts val="3600"/>
              <a:buNone/>
              <a:defRPr sz="3600"/>
            </a:lvl7pPr>
            <a:lvl8pPr lvl="7" rtl="0">
              <a:spcBef>
                <a:spcPts val="0"/>
              </a:spcBef>
              <a:buSzPts val="3600"/>
              <a:buNone/>
              <a:defRPr sz="3600"/>
            </a:lvl8pPr>
            <a:lvl9pPr lvl="8" rtl="0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 sz="3600"/>
            </a:lvl1pPr>
            <a:lvl2pPr lvl="1" rtl="0">
              <a:spcBef>
                <a:spcPts val="0"/>
              </a:spcBef>
              <a:buSzPts val="3600"/>
              <a:buNone/>
              <a:defRPr sz="3600"/>
            </a:lvl2pPr>
            <a:lvl3pPr lvl="2" rtl="0">
              <a:spcBef>
                <a:spcPts val="0"/>
              </a:spcBef>
              <a:buSzPts val="3600"/>
              <a:buNone/>
              <a:defRPr sz="3600"/>
            </a:lvl3pPr>
            <a:lvl4pPr lvl="3" rtl="0">
              <a:spcBef>
                <a:spcPts val="0"/>
              </a:spcBef>
              <a:buSzPts val="3600"/>
              <a:buNone/>
              <a:defRPr sz="3600"/>
            </a:lvl4pPr>
            <a:lvl5pPr lvl="4" rtl="0">
              <a:spcBef>
                <a:spcPts val="0"/>
              </a:spcBef>
              <a:buSzPts val="3600"/>
              <a:buNone/>
              <a:defRPr sz="3600"/>
            </a:lvl5pPr>
            <a:lvl6pPr lvl="5" rtl="0">
              <a:spcBef>
                <a:spcPts val="0"/>
              </a:spcBef>
              <a:buSzPts val="3600"/>
              <a:buNone/>
              <a:defRPr sz="3600"/>
            </a:lvl6pPr>
            <a:lvl7pPr lvl="6" rtl="0">
              <a:spcBef>
                <a:spcPts val="0"/>
              </a:spcBef>
              <a:buSzPts val="3600"/>
              <a:buNone/>
              <a:defRPr sz="3600"/>
            </a:lvl7pPr>
            <a:lvl8pPr lvl="7" rtl="0">
              <a:spcBef>
                <a:spcPts val="0"/>
              </a:spcBef>
              <a:buSzPts val="3600"/>
              <a:buNone/>
              <a:defRPr sz="3600"/>
            </a:lvl8pPr>
            <a:lvl9pPr lvl="8" rtl="0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●"/>
              <a:defRPr/>
            </a:lvl1pPr>
            <a:lvl2pPr lvl="1" rtl="0">
              <a:spcBef>
                <a:spcPts val="0"/>
              </a:spcBef>
              <a:buSzPts val="1100"/>
              <a:buChar char="○"/>
              <a:defRPr/>
            </a:lvl2pPr>
            <a:lvl3pPr lvl="2" rtl="0">
              <a:spcBef>
                <a:spcPts val="0"/>
              </a:spcBef>
              <a:buSzPts val="1100"/>
              <a:buChar char="■"/>
              <a:defRPr/>
            </a:lvl3pPr>
            <a:lvl4pPr lvl="3" rtl="0">
              <a:spcBef>
                <a:spcPts val="0"/>
              </a:spcBef>
              <a:buSzPts val="1100"/>
              <a:buChar char="●"/>
              <a:defRPr/>
            </a:lvl4pPr>
            <a:lvl5pPr lvl="4" rtl="0">
              <a:spcBef>
                <a:spcPts val="0"/>
              </a:spcBef>
              <a:buSzPts val="1100"/>
              <a:buChar char="○"/>
              <a:defRPr/>
            </a:lvl5pPr>
            <a:lvl6pPr lvl="5" rtl="0">
              <a:spcBef>
                <a:spcPts val="0"/>
              </a:spcBef>
              <a:buSzPts val="1100"/>
              <a:buChar char="■"/>
              <a:defRPr/>
            </a:lvl6pPr>
            <a:lvl7pPr lvl="6" rtl="0">
              <a:spcBef>
                <a:spcPts val="0"/>
              </a:spcBef>
              <a:buSzPts val="1100"/>
              <a:buChar char="●"/>
              <a:defRPr/>
            </a:lvl7pPr>
            <a:lvl8pPr lvl="7" rtl="0">
              <a:spcBef>
                <a:spcPts val="0"/>
              </a:spcBef>
              <a:buSzPts val="1100"/>
              <a:buChar char="○"/>
              <a:defRPr/>
            </a:lvl8pPr>
            <a:lvl9pPr lvl="8" rtl="0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●"/>
              <a:defRPr/>
            </a:lvl1pPr>
            <a:lvl2pPr lvl="1" rtl="0">
              <a:spcBef>
                <a:spcPts val="0"/>
              </a:spcBef>
              <a:buSzPts val="1100"/>
              <a:buChar char="○"/>
              <a:defRPr/>
            </a:lvl2pPr>
            <a:lvl3pPr lvl="2" rtl="0">
              <a:spcBef>
                <a:spcPts val="0"/>
              </a:spcBef>
              <a:buSzPts val="1100"/>
              <a:buChar char="■"/>
              <a:defRPr/>
            </a:lvl3pPr>
            <a:lvl4pPr lvl="3" rtl="0">
              <a:spcBef>
                <a:spcPts val="0"/>
              </a:spcBef>
              <a:buSzPts val="1100"/>
              <a:buChar char="●"/>
              <a:defRPr/>
            </a:lvl4pPr>
            <a:lvl5pPr lvl="4" rtl="0">
              <a:spcBef>
                <a:spcPts val="0"/>
              </a:spcBef>
              <a:buSzPts val="1100"/>
              <a:buChar char="○"/>
              <a:defRPr/>
            </a:lvl5pPr>
            <a:lvl6pPr lvl="5" rtl="0">
              <a:spcBef>
                <a:spcPts val="0"/>
              </a:spcBef>
              <a:buSzPts val="1100"/>
              <a:buChar char="■"/>
              <a:defRPr/>
            </a:lvl6pPr>
            <a:lvl7pPr lvl="6" rtl="0">
              <a:spcBef>
                <a:spcPts val="0"/>
              </a:spcBef>
              <a:buSzPts val="1100"/>
              <a:buChar char="●"/>
              <a:defRPr/>
            </a:lvl7pPr>
            <a:lvl8pPr lvl="7" rtl="0">
              <a:spcBef>
                <a:spcPts val="0"/>
              </a:spcBef>
              <a:buSzPts val="1100"/>
              <a:buChar char="○"/>
              <a:defRPr/>
            </a:lvl8pPr>
            <a:lvl9pPr lvl="8" rtl="0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●"/>
              <a:defRPr/>
            </a:lvl1pPr>
            <a:lvl2pPr lvl="1" rtl="0">
              <a:spcBef>
                <a:spcPts val="0"/>
              </a:spcBef>
              <a:buSzPts val="1100"/>
              <a:buChar char="○"/>
              <a:defRPr/>
            </a:lvl2pPr>
            <a:lvl3pPr lvl="2" rtl="0">
              <a:spcBef>
                <a:spcPts val="0"/>
              </a:spcBef>
              <a:buSzPts val="1100"/>
              <a:buChar char="■"/>
              <a:defRPr/>
            </a:lvl3pPr>
            <a:lvl4pPr lvl="3" rtl="0">
              <a:spcBef>
                <a:spcPts val="0"/>
              </a:spcBef>
              <a:buSzPts val="1100"/>
              <a:buChar char="●"/>
              <a:defRPr/>
            </a:lvl4pPr>
            <a:lvl5pPr lvl="4" rtl="0">
              <a:spcBef>
                <a:spcPts val="0"/>
              </a:spcBef>
              <a:buSzPts val="1100"/>
              <a:buChar char="○"/>
              <a:defRPr/>
            </a:lvl5pPr>
            <a:lvl6pPr lvl="5" rtl="0">
              <a:spcBef>
                <a:spcPts val="0"/>
              </a:spcBef>
              <a:buSzPts val="1100"/>
              <a:buChar char="■"/>
              <a:defRPr/>
            </a:lvl6pPr>
            <a:lvl7pPr lvl="6" rtl="0">
              <a:spcBef>
                <a:spcPts val="0"/>
              </a:spcBef>
              <a:buSzPts val="1100"/>
              <a:buChar char="●"/>
              <a:defRPr/>
            </a:lvl7pPr>
            <a:lvl8pPr lvl="7" rtl="0">
              <a:spcBef>
                <a:spcPts val="0"/>
              </a:spcBef>
              <a:buSzPts val="1100"/>
              <a:buChar char="○"/>
              <a:defRPr/>
            </a:lvl8pPr>
            <a:lvl9pPr lvl="8" rtl="0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 sz="3600"/>
            </a:lvl1pPr>
            <a:lvl2pPr lvl="1" rtl="0">
              <a:spcBef>
                <a:spcPts val="0"/>
              </a:spcBef>
              <a:buSzPts val="3600"/>
              <a:buNone/>
              <a:defRPr sz="3600"/>
            </a:lvl2pPr>
            <a:lvl3pPr lvl="2" rtl="0">
              <a:spcBef>
                <a:spcPts val="0"/>
              </a:spcBef>
              <a:buSzPts val="3600"/>
              <a:buNone/>
              <a:defRPr sz="3600"/>
            </a:lvl3pPr>
            <a:lvl4pPr lvl="3" rtl="0">
              <a:spcBef>
                <a:spcPts val="0"/>
              </a:spcBef>
              <a:buSzPts val="3600"/>
              <a:buNone/>
              <a:defRPr sz="3600"/>
            </a:lvl4pPr>
            <a:lvl5pPr lvl="4" rtl="0">
              <a:spcBef>
                <a:spcPts val="0"/>
              </a:spcBef>
              <a:buSzPts val="3600"/>
              <a:buNone/>
              <a:defRPr sz="3600"/>
            </a:lvl5pPr>
            <a:lvl6pPr lvl="5" rtl="0">
              <a:spcBef>
                <a:spcPts val="0"/>
              </a:spcBef>
              <a:buSzPts val="3600"/>
              <a:buNone/>
              <a:defRPr sz="3600"/>
            </a:lvl6pPr>
            <a:lvl7pPr lvl="6" rtl="0">
              <a:spcBef>
                <a:spcPts val="0"/>
              </a:spcBef>
              <a:buSzPts val="3600"/>
              <a:buNone/>
              <a:defRPr sz="3600"/>
            </a:lvl7pPr>
            <a:lvl8pPr lvl="7" rtl="0">
              <a:spcBef>
                <a:spcPts val="0"/>
              </a:spcBef>
              <a:buSzPts val="3600"/>
              <a:buNone/>
              <a:defRPr sz="3600"/>
            </a:lvl8pPr>
            <a:lvl9pPr lvl="8" rtl="0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●"/>
              <a:defRPr/>
            </a:lvl1pPr>
            <a:lvl2pPr lvl="1" rtl="0">
              <a:spcBef>
                <a:spcPts val="0"/>
              </a:spcBef>
              <a:buSzPts val="1100"/>
              <a:buChar char="○"/>
              <a:defRPr/>
            </a:lvl2pPr>
            <a:lvl3pPr lvl="2" rtl="0">
              <a:spcBef>
                <a:spcPts val="0"/>
              </a:spcBef>
              <a:buSzPts val="1100"/>
              <a:buChar char="■"/>
              <a:defRPr/>
            </a:lvl3pPr>
            <a:lvl4pPr lvl="3" rtl="0">
              <a:spcBef>
                <a:spcPts val="0"/>
              </a:spcBef>
              <a:buSzPts val="1100"/>
              <a:buChar char="●"/>
              <a:defRPr/>
            </a:lvl4pPr>
            <a:lvl5pPr lvl="4" rtl="0">
              <a:spcBef>
                <a:spcPts val="0"/>
              </a:spcBef>
              <a:buSzPts val="1100"/>
              <a:buChar char="○"/>
              <a:defRPr/>
            </a:lvl5pPr>
            <a:lvl6pPr lvl="5" rtl="0">
              <a:spcBef>
                <a:spcPts val="0"/>
              </a:spcBef>
              <a:buSzPts val="1100"/>
              <a:buChar char="■"/>
              <a:defRPr/>
            </a:lvl6pPr>
            <a:lvl7pPr lvl="6" rtl="0">
              <a:spcBef>
                <a:spcPts val="0"/>
              </a:spcBef>
              <a:buSzPts val="1100"/>
              <a:buChar char="●"/>
              <a:defRPr/>
            </a:lvl7pPr>
            <a:lvl8pPr lvl="7" rtl="0">
              <a:spcBef>
                <a:spcPts val="0"/>
              </a:spcBef>
              <a:buSzPts val="1100"/>
              <a:buChar char="○"/>
              <a:defRPr/>
            </a:lvl8pPr>
            <a:lvl9pPr lvl="8" rtl="0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hyperlink" Target="https://docs.google.com/a/lincolnparkpublicschools.net/spreadsheets/d/1J3t7_yttawn-bAi5cULv6Sf7lPHluSDIOKAXUEyr8XY/edit?usp=sharing" TargetMode="External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hyperlink" Target="mailto:susan.minard@lpps.info" TargetMode="External"/><Relationship Id="rId5" Type="http://schemas.openxmlformats.org/officeDocument/2006/relationships/hyperlink" Target="mailto:michael.lynch@lpps.info" TargetMode="External"/><Relationship Id="rId6" Type="http://schemas.openxmlformats.org/officeDocument/2006/relationships/hyperlink" Target="mailto:brian.brehmer@lpps.inf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6.jpg"/><Relationship Id="rId5" Type="http://schemas.openxmlformats.org/officeDocument/2006/relationships/image" Target="../media/image5.jpg"/><Relationship Id="rId6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7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PBIS Tier 2 Interventions</a:t>
            </a:r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1878550"/>
            <a:ext cx="3976200" cy="73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>
                <a:latin typeface="Arial Narrow"/>
                <a:ea typeface="Arial Narrow"/>
                <a:cs typeface="Arial Narrow"/>
                <a:sym typeface="Arial Narrow"/>
              </a:rPr>
              <a:t>Lincoln Park Middle School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900" y="1822225"/>
            <a:ext cx="3004691" cy="301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4294967295" type="title"/>
          </p:nvPr>
        </p:nvSpPr>
        <p:spPr>
          <a:xfrm>
            <a:off x="341000" y="43725"/>
            <a:ext cx="4739100" cy="59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Behavior Tracking Report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689425" y="1279675"/>
            <a:ext cx="74385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572200"/>
            <a:ext cx="7275399" cy="44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4294967295" type="title"/>
          </p:nvPr>
        </p:nvSpPr>
        <p:spPr>
          <a:xfrm>
            <a:off x="318475" y="94500"/>
            <a:ext cx="3169800" cy="63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Interventions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604800" y="1128650"/>
            <a:ext cx="79344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Restorative Practices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Restorative conferences &amp; apology letters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Check In/Check Out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Daily &amp; weekly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Social Contracts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Completed for all classroom communities (tier 1) &amp; between individuals as needed (tier 2)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Think Sheets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 Completed in classroom or office, different versions, determined by need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Take a Break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Preventative strategy, taken in hallway or in main office, often paired with opportunity for physical activity and a Think Sheet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Plan for Success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Completed proactively to orient student to their strengths, challenges, choices and supports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Adult Mentor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Fosters a positive relationship with a neutral school staff member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4294967295" type="title"/>
          </p:nvPr>
        </p:nvSpPr>
        <p:spPr>
          <a:xfrm>
            <a:off x="311725" y="43725"/>
            <a:ext cx="3169800" cy="63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Interventions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604800" y="1229900"/>
            <a:ext cx="7934400" cy="3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Social Skills Group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Small groups, 4-6 students, by grade and gender.  Before school and during lunch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Behavior Contract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Individually or with teacher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Active Supervision 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- Provides 1:1 supervision and reteaching, often paired with delayed passing time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Attendance Agreement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Plan and supports to improve attendance, academics and behavior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Home/School Behavior intervention Plan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Individualized plan to bring about behavior change, includes reteaching, rewards and consequences and if possible, high involvement from parent/guardian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>
              <a:spcBef>
                <a:spcPts val="0"/>
              </a:spcBef>
              <a:buSzPts val="1400"/>
              <a:buChar char="●"/>
            </a:pPr>
            <a:r>
              <a:rPr b="1" lang="en">
                <a:latin typeface="Arial Narrow"/>
                <a:ea typeface="Arial Narrow"/>
                <a:cs typeface="Arial Narrow"/>
                <a:sym typeface="Arial Narrow"/>
              </a:rPr>
              <a:t>Other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- Highly individualized interventions including delayed passing time, custom schedule, alternative lunch, school helper, active parent support, bus pass, weekly 1:1 meetings with SSW intern, peer to peer support, wrap around and home based services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4294967295" type="title"/>
          </p:nvPr>
        </p:nvSpPr>
        <p:spPr>
          <a:xfrm>
            <a:off x="434175" y="483425"/>
            <a:ext cx="4070700" cy="67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Intervention Tracking Report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550350" y="3334500"/>
            <a:ext cx="8043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u="sng">
                <a:solidFill>
                  <a:schemeClr val="accent5"/>
                </a:solidFill>
                <a:hlinkClick r:id="rId4"/>
              </a:rPr>
              <a:t>https://docs.google.com/a/lincolnparkpublicschools.net/spreadsheets/d/1J3t7_yttawn-bAi5cULv6Sf7lPHluSDIOKAXUEyr8XY/edit?usp=sharing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175" y="1625061"/>
            <a:ext cx="8593651" cy="1345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4294967295" type="title"/>
          </p:nvPr>
        </p:nvSpPr>
        <p:spPr>
          <a:xfrm>
            <a:off x="372950" y="178625"/>
            <a:ext cx="4761900" cy="69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Tier 2/Tier 3 Data Analysis Report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3763" y="997350"/>
            <a:ext cx="5563575" cy="4041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4294967295" type="title"/>
          </p:nvPr>
        </p:nvSpPr>
        <p:spPr>
          <a:xfrm>
            <a:off x="318475" y="94500"/>
            <a:ext cx="3169800" cy="63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PBIS at LPMS</a:t>
            </a:r>
          </a:p>
        </p:txBody>
      </p:sp>
      <p:sp>
        <p:nvSpPr>
          <p:cNvPr id="175" name="Shape 175"/>
          <p:cNvSpPr txBox="1"/>
          <p:nvPr>
            <p:ph idx="4294967295" type="title"/>
          </p:nvPr>
        </p:nvSpPr>
        <p:spPr>
          <a:xfrm>
            <a:off x="956875" y="1623900"/>
            <a:ext cx="6744900" cy="1562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Susan Minard - </a:t>
            </a:r>
            <a:r>
              <a:rPr lang="en" sz="1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susan.minard@lpps.info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Michael Lynch - </a:t>
            </a:r>
            <a:r>
              <a:rPr lang="en" sz="1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michael.lynch@lpps.info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Brian Brehmer - </a:t>
            </a:r>
            <a:r>
              <a:rPr lang="en" sz="1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brian.brehmer@lpps.info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4294967295" type="title"/>
          </p:nvPr>
        </p:nvSpPr>
        <p:spPr>
          <a:xfrm>
            <a:off x="417613" y="255900"/>
            <a:ext cx="3809700" cy="62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Lincoln Park Middle School</a:t>
            </a:r>
          </a:p>
        </p:txBody>
      </p:sp>
      <p:sp>
        <p:nvSpPr>
          <p:cNvPr id="72" name="Shape 72"/>
          <p:cNvSpPr txBox="1"/>
          <p:nvPr>
            <p:ph idx="4294967295" type="body"/>
          </p:nvPr>
        </p:nvSpPr>
        <p:spPr>
          <a:xfrm>
            <a:off x="4637625" y="696025"/>
            <a:ext cx="4235100" cy="4323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LPMS Demographics: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1,016 students in grades 6th, 7th, 8th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86% Free/Reduced Lunch</a:t>
            </a:r>
          </a:p>
          <a:p>
            <a:pPr indent="-311150" lvl="0" marL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44% Hispanic / 40% Caucasian / 16% African-American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Support </a:t>
            </a:r>
            <a:r>
              <a:rPr b="1"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Staff:</a:t>
            </a: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Workers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ounselor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Behavior Specialist/Part-Time ASD Behavior Specialist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6th Grade Transition Coach</a:t>
            </a:r>
          </a:p>
          <a:p>
            <a:pPr indent="-311150" lvl="0" marL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Police Liaison Officer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Culture/Staff Buy-In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Changes that have Supported this Work: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Advisory Period 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Restorative Practices</a:t>
            </a:r>
          </a:p>
          <a:p>
            <a:pPr indent="-31115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2nd Year of WEB Program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31022" l="0" r="0" t="22333"/>
          <a:stretch/>
        </p:blipFill>
        <p:spPr>
          <a:xfrm>
            <a:off x="266775" y="1056612"/>
            <a:ext cx="4111377" cy="17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800" y="2965400"/>
            <a:ext cx="1981325" cy="156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3075" y="2965400"/>
            <a:ext cx="1981327" cy="156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4294967295" type="title"/>
          </p:nvPr>
        </p:nvSpPr>
        <p:spPr>
          <a:xfrm>
            <a:off x="310150" y="306825"/>
            <a:ext cx="1579200" cy="66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ODR Data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963" y="1084100"/>
            <a:ext cx="7190075" cy="35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2175750" y="4566150"/>
            <a:ext cx="4792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54% decrease in ODRs through November from last year to this year.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4294967295" type="title"/>
          </p:nvPr>
        </p:nvSpPr>
        <p:spPr>
          <a:xfrm>
            <a:off x="276775" y="306825"/>
            <a:ext cx="4365000" cy="66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Out of School Suspension</a:t>
            </a: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 Data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00" y="1128650"/>
            <a:ext cx="7834003" cy="33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257050" y="4531175"/>
            <a:ext cx="46299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54% decrease in OSS through November from last year to this year.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4294967295" type="title"/>
          </p:nvPr>
        </p:nvSpPr>
        <p:spPr>
          <a:xfrm>
            <a:off x="311725" y="196125"/>
            <a:ext cx="3933600" cy="594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16-17 Data:  Tiered Support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92675" y="1231300"/>
            <a:ext cx="76806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863" y="900113"/>
            <a:ext cx="372427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4294967295" type="title"/>
          </p:nvPr>
        </p:nvSpPr>
        <p:spPr>
          <a:xfrm>
            <a:off x="249725" y="500925"/>
            <a:ext cx="29613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Data Driven Lessons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idx="4294967295" type="body"/>
          </p:nvPr>
        </p:nvSpPr>
        <p:spPr>
          <a:xfrm>
            <a:off x="283475" y="1067900"/>
            <a:ext cx="5029800" cy="390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Lesson Plan Committee: </a:t>
            </a:r>
          </a:p>
          <a:p>
            <a:pPr indent="-311150" lvl="0" marL="4572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8 teachers &amp; staff</a:t>
            </a:r>
          </a:p>
          <a:p>
            <a:pPr indent="-311150" lvl="0" marL="4572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Meet monthly following the data review</a:t>
            </a:r>
          </a:p>
          <a:p>
            <a:pPr indent="-311150" lvl="0" marL="4572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Meetings are short ( ~ 30 minutes)</a:t>
            </a:r>
          </a:p>
          <a:p>
            <a:pPr indent="0" lvl="0" marL="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Lesson Plan Content:</a:t>
            </a:r>
          </a:p>
          <a:p>
            <a:pPr indent="-311150" lvl="0" marL="4572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Content is determined by previous month’s data</a:t>
            </a:r>
          </a:p>
          <a:p>
            <a:pPr indent="-298450" lvl="1" marL="9144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100"/>
              <a:buFont typeface="Arial Narrow"/>
              <a:buChar char="○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Area of most ODRs</a:t>
            </a:r>
          </a:p>
          <a:p>
            <a:pPr indent="-298450" lvl="1" marL="9144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100"/>
              <a:buFont typeface="Arial Narrow"/>
              <a:buChar char="○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Area with significant rise in ODRs</a:t>
            </a:r>
          </a:p>
          <a:p>
            <a:pPr indent="-311150" lvl="0" marL="4572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Lessons use videos, activities, scenarios, prompts</a:t>
            </a:r>
          </a:p>
          <a:p>
            <a:pPr indent="-298450" lvl="1" marL="9144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100"/>
              <a:buFont typeface="Arial Narrow"/>
              <a:buChar char="○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Pbisworld.com</a:t>
            </a:r>
          </a:p>
          <a:p>
            <a:pPr indent="-298450" lvl="1" marL="9144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100"/>
              <a:buFont typeface="Arial Narrow"/>
              <a:buChar char="○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YouTube</a:t>
            </a:r>
          </a:p>
          <a:p>
            <a:pPr indent="-311150" lvl="0" marL="4572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Content focuses on Responsible, Respectful, Safe behavior in that area</a:t>
            </a:r>
          </a:p>
          <a:p>
            <a:pPr indent="0" lvl="0" marL="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Lesson Plan Logistics:</a:t>
            </a:r>
          </a:p>
          <a:p>
            <a:pPr indent="-311150" lvl="0" marL="4572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Lesson is typically in a Google Slide</a:t>
            </a:r>
          </a:p>
          <a:p>
            <a:pPr indent="-311150" lvl="0" marL="4572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Shared with specific content teacher or completed in Advisory</a:t>
            </a:r>
          </a:p>
          <a:p>
            <a:pPr indent="-311150" lvl="0" marL="45720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300"/>
              <a:buFont typeface="Arial Narrow"/>
              <a:buChar char="●"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Staff emphasize problem area with Pride Cards 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6350" y="1325300"/>
            <a:ext cx="4285100" cy="22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4294967295" type="title"/>
          </p:nvPr>
        </p:nvSpPr>
        <p:spPr>
          <a:xfrm>
            <a:off x="249725" y="500925"/>
            <a:ext cx="54501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Data Driven Lessons- Content Examples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050" y="1571501"/>
            <a:ext cx="5372950" cy="297339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75" y="1188225"/>
            <a:ext cx="3718000" cy="20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013" y="3205500"/>
            <a:ext cx="3588484" cy="20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4294967295" type="title"/>
          </p:nvPr>
        </p:nvSpPr>
        <p:spPr>
          <a:xfrm>
            <a:off x="322050" y="500925"/>
            <a:ext cx="2083500" cy="68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Behavior RTI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62000" y="1013575"/>
            <a:ext cx="74022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1000" y="184050"/>
            <a:ext cx="4070201" cy="477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4294967295" type="title"/>
          </p:nvPr>
        </p:nvSpPr>
        <p:spPr>
          <a:xfrm>
            <a:off x="341000" y="500925"/>
            <a:ext cx="3133500" cy="59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Proactive Identification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4868" y="151591"/>
            <a:ext cx="1032474" cy="97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689425" y="1279675"/>
            <a:ext cx="74385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●"/>
            </a:pP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Incoming 6th Graders Tracking Report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●"/>
            </a:pP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Student referral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●"/>
            </a:pP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Teacher/staff referral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●"/>
            </a:pP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Parent referral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●"/>
            </a:pP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Behavior Tracking Report</a:t>
            </a:r>
          </a:p>
          <a:p>
            <a:pPr indent="-342900" lvl="0" marL="457200" rtl="0">
              <a:spcBef>
                <a:spcPts val="0"/>
              </a:spcBef>
              <a:buSzPts val="1800"/>
              <a:buFont typeface="Arial Narrow"/>
              <a:buChar char="●"/>
            </a:pP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Outgoing 8th Graders Tracking Report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