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65" r:id="rId3"/>
    <p:sldId id="266" r:id="rId4"/>
    <p:sldId id="260" r:id="rId5"/>
    <p:sldId id="257" r:id="rId6"/>
    <p:sldId id="261" r:id="rId7"/>
    <p:sldId id="269" r:id="rId8"/>
    <p:sldId id="270" r:id="rId9"/>
    <p:sldId id="275" r:id="rId10"/>
    <p:sldId id="272" r:id="rId11"/>
    <p:sldId id="274" r:id="rId12"/>
    <p:sldId id="285" r:id="rId13"/>
    <p:sldId id="273" r:id="rId14"/>
    <p:sldId id="276" r:id="rId15"/>
    <p:sldId id="278" r:id="rId16"/>
    <p:sldId id="279" r:id="rId17"/>
    <p:sldId id="284" r:id="rId18"/>
    <p:sldId id="263" r:id="rId19"/>
    <p:sldId id="271" r:id="rId20"/>
    <p:sldId id="280" r:id="rId21"/>
    <p:sldId id="286" r:id="rId22"/>
    <p:sldId id="288" r:id="rId23"/>
    <p:sldId id="287" r:id="rId24"/>
    <p:sldId id="264" r:id="rId25"/>
    <p:sldId id="281" r:id="rId26"/>
    <p:sldId id="282" r:id="rId27"/>
    <p:sldId id="277" r:id="rId28"/>
    <p:sldId id="283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4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5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8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9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5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6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5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8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4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 descr="alt=&quot;&quot;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alt=&quot;&quot;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en-US" dirty="0"/>
              <a:t>PBIS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r>
              <a:rPr lang="en-US" dirty="0"/>
              <a:t>Hilbert Middle School, Redford Union Schools</a:t>
            </a:r>
          </a:p>
        </p:txBody>
      </p:sp>
      <p:pic>
        <p:nvPicPr>
          <p:cNvPr id="10" name="Picture 3" descr="alt=&quot;&quot;">
            <a:extLst>
              <a:ext uri="{FF2B5EF4-FFF2-40B4-BE49-F238E27FC236}">
                <a16:creationId xmlns:a16="http://schemas.microsoft.com/office/drawing/2014/main" id="{59B9491A-3ABC-44B1-BA3E-A061619ED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57" r="1" b="17152"/>
          <a:stretch/>
        </p:blipFill>
        <p:spPr>
          <a:xfrm>
            <a:off x="1069847" y="484632"/>
            <a:ext cx="1063752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90C9-3BC1-4937-A911-C6AFBA53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Process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B2D8B1F-4A57-48C6-AF24-575BD6E29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41" t="17542" r="39591" b="1723"/>
          <a:stretch/>
        </p:blipFill>
        <p:spPr>
          <a:xfrm>
            <a:off x="4815281" y="352456"/>
            <a:ext cx="4941115" cy="6153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67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6863-C701-4524-A344-5EEC2D64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" dirty="0" smtClean="0"/>
              <a:t>1</a:t>
            </a:r>
            <a:endParaRPr lang="en-US" sz="100" dirty="0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AAC1F4A-7CBC-40C6-B98B-AD2C4A0DC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29" t="16931" r="40164" b="1520"/>
          <a:stretch/>
        </p:blipFill>
        <p:spPr>
          <a:xfrm>
            <a:off x="4756557" y="260195"/>
            <a:ext cx="4874003" cy="6350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56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FF82-1A1D-4A4C-BF6C-1FEE6039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532F4-C2DD-4DA0-BCA6-38BE6D27E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title="Recovery Room Reset Form">
            <a:extLst>
              <a:ext uri="{FF2B5EF4-FFF2-40B4-BE49-F238E27FC236}">
                <a16:creationId xmlns:a16="http://schemas.microsoft.com/office/drawing/2014/main" id="{00CC953B-E71A-48D5-B974-6B85734A5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04" t="19249" r="34815" b="9841"/>
          <a:stretch/>
        </p:blipFill>
        <p:spPr>
          <a:xfrm>
            <a:off x="4328717" y="164093"/>
            <a:ext cx="4991451" cy="6481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78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0E25-7026-45DC-907C-74A5F1F5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Minors</a:t>
            </a: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5211BFE-4555-4A37-B149-562C8D818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09" t="80028" r="35486" b="1616"/>
          <a:stretch/>
        </p:blipFill>
        <p:spPr>
          <a:xfrm>
            <a:off x="4418236" y="3604731"/>
            <a:ext cx="6570657" cy="2291867"/>
          </a:xfrm>
        </p:spPr>
      </p:pic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7B31EEF-F88F-4B44-AB1A-C488686D2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04" t="24304" r="35692" b="51331"/>
          <a:stretch/>
        </p:blipFill>
        <p:spPr>
          <a:xfrm>
            <a:off x="4349871" y="190202"/>
            <a:ext cx="6566108" cy="30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4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4C7B-1F54-48A0-8EF4-87AC6161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E0E2-D498-4F19-BF25-433DE3491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ample Form" title="Hilbert Middle School Discipline Referral">
            <a:extLst>
              <a:ext uri="{FF2B5EF4-FFF2-40B4-BE49-F238E27FC236}">
                <a16:creationId xmlns:a16="http://schemas.microsoft.com/office/drawing/2014/main" id="{9A8F6A3C-C755-4927-ADDB-7611735BB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5" t="13900" r="39122"/>
          <a:stretch/>
        </p:blipFill>
        <p:spPr>
          <a:xfrm>
            <a:off x="4966282" y="97632"/>
            <a:ext cx="4865615" cy="6380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44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6FD0-F38E-48BE-89AE-60EECB80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Factors</a:t>
            </a:r>
          </a:p>
        </p:txBody>
      </p:sp>
      <p:pic>
        <p:nvPicPr>
          <p:cNvPr id="4" name="Content Placeholder 3" title="7 Factors Reference Sheet">
            <a:extLst>
              <a:ext uri="{FF2B5EF4-FFF2-40B4-BE49-F238E27FC236}">
                <a16:creationId xmlns:a16="http://schemas.microsoft.com/office/drawing/2014/main" id="{58093CAA-800F-4DDC-8C7B-601566447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14" t="19662" r="35067" b="7844"/>
          <a:stretch/>
        </p:blipFill>
        <p:spPr>
          <a:xfrm>
            <a:off x="4848837" y="200827"/>
            <a:ext cx="5008227" cy="65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45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245F-5B43-45B3-924D-450D6BC0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Learning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EDA01-CBF1-4390-8C1F-EB0942E3F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Formerly In-school Suspension</a:t>
            </a:r>
          </a:p>
          <a:p>
            <a:r>
              <a:rPr lang="en-US" sz="2800" dirty="0"/>
              <a:t>A discipline alternative for all students that last an hour or up to 2 days.</a:t>
            </a:r>
          </a:p>
          <a:p>
            <a:r>
              <a:rPr lang="en-US" sz="2800" dirty="0"/>
              <a:t>The ALC has a certified teacher who communicates with the teacher of record for each class about the student’s work. </a:t>
            </a:r>
          </a:p>
          <a:p>
            <a:r>
              <a:rPr lang="en-US" sz="2800" dirty="0"/>
              <a:t>General ed = no absence.</a:t>
            </a:r>
          </a:p>
          <a:p>
            <a:r>
              <a:rPr lang="en-US" sz="2800" dirty="0"/>
              <a:t>The ALC teacher gives one-on-one help.</a:t>
            </a:r>
          </a:p>
          <a:p>
            <a:r>
              <a:rPr lang="en-US" sz="2800" dirty="0"/>
              <a:t>Many students like the small, quiet working environment.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5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5B96-4AA4-48E5-A39B-73040BD5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Interventions and Referrals</a:t>
            </a:r>
          </a:p>
        </p:txBody>
      </p:sp>
      <p:pic>
        <p:nvPicPr>
          <p:cNvPr id="4" name="Content Placeholder 3" title="Hilbert Middle School Team Referral for Intervention">
            <a:extLst>
              <a:ext uri="{FF2B5EF4-FFF2-40B4-BE49-F238E27FC236}">
                <a16:creationId xmlns:a16="http://schemas.microsoft.com/office/drawing/2014/main" id="{548A3FBD-33D4-4455-9DCF-1AF781CB8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26" t="19582" r="34423" b="6788"/>
          <a:stretch/>
        </p:blipFill>
        <p:spPr>
          <a:xfrm>
            <a:off x="5192785" y="421974"/>
            <a:ext cx="4890781" cy="6184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06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379-6F85-4F41-9DE3-7ACECBDD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BDA62-0FEB-4BD3-AF6C-0A3DF2555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Monitored weekly by the Hilbert Intervention Team</a:t>
            </a:r>
          </a:p>
          <a:p>
            <a:pPr lvl="1"/>
            <a:r>
              <a:rPr lang="en-US" sz="2000" dirty="0"/>
              <a:t>Principal</a:t>
            </a:r>
          </a:p>
          <a:p>
            <a:pPr lvl="1"/>
            <a:r>
              <a:rPr lang="en-US" sz="2000" dirty="0"/>
              <a:t>Dean of Students</a:t>
            </a:r>
          </a:p>
          <a:p>
            <a:pPr lvl="1"/>
            <a:r>
              <a:rPr lang="en-US" sz="2000" dirty="0"/>
              <a:t>Behavior Interventionist</a:t>
            </a:r>
          </a:p>
          <a:p>
            <a:pPr lvl="1"/>
            <a:r>
              <a:rPr lang="en-US" sz="2000" dirty="0"/>
              <a:t>Social Worker</a:t>
            </a:r>
          </a:p>
          <a:p>
            <a:pPr lvl="1"/>
            <a:r>
              <a:rPr lang="en-US" sz="2000" dirty="0"/>
              <a:t>Counselor</a:t>
            </a:r>
          </a:p>
          <a:p>
            <a:pPr lvl="1"/>
            <a:r>
              <a:rPr lang="en-US" sz="2000" dirty="0"/>
              <a:t>Attendance Liaison</a:t>
            </a:r>
          </a:p>
          <a:p>
            <a:pPr lvl="1"/>
            <a:r>
              <a:rPr lang="en-US" sz="2000" dirty="0"/>
              <a:t>In-</a:t>
            </a:r>
            <a:r>
              <a:rPr lang="en-US" sz="2000" dirty="0" err="1"/>
              <a:t>houseTherapist</a:t>
            </a:r>
            <a:endParaRPr lang="en-US" sz="2000" dirty="0"/>
          </a:p>
          <a:p>
            <a:pPr lvl="1"/>
            <a:r>
              <a:rPr lang="en-US" sz="2000" dirty="0"/>
              <a:t>PBIS Coordinator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528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90C9-3BC1-4937-A911-C6AFBA53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Lesser Interventions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D0C981-C916-41E1-842B-BB80C2A39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40" t="10790" r="30991" b="78"/>
          <a:stretch/>
        </p:blipFill>
        <p:spPr>
          <a:xfrm>
            <a:off x="5066950" y="222120"/>
            <a:ext cx="5167619" cy="6468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95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2E75-EC50-4654-BCF6-58D62F5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 Is Not....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DB0D2-2B72-45F4-91A8-53C077122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Parties and physical rewards. These are actually just a small part of what a building may integrate into their PBIS framework.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51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AF94-4FE2-43E5-89FA-C5C58E12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CI/CO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D44B-7AB7-43DA-A418-0DECDAE06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PPT3</a:t>
            </a:r>
          </a:p>
        </p:txBody>
      </p:sp>
    </p:spTree>
    <p:extLst>
      <p:ext uri="{BB962C8B-B14F-4D97-AF65-F5344CB8AC3E}">
        <p14:creationId xmlns:p14="http://schemas.microsoft.com/office/powerpoint/2010/main" val="285827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9981-4470-40DF-99FB-1BCFC1F1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and Bullying Protocols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0B072-DBAC-4017-99B2-9DE031B78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Helps delineate between transient and serious situations</a:t>
            </a:r>
          </a:p>
          <a:p>
            <a:r>
              <a:rPr lang="en-US" dirty="0"/>
              <a:t>Widely accepted instruments for guiding investigations</a:t>
            </a:r>
          </a:p>
          <a:p>
            <a:r>
              <a:rPr lang="en-US" dirty="0"/>
              <a:t>Helps students in serious situations get the help they need</a:t>
            </a:r>
          </a:p>
          <a:p>
            <a:r>
              <a:rPr lang="en-US" dirty="0"/>
              <a:t>Helps guide the restorative process</a:t>
            </a:r>
          </a:p>
          <a:p>
            <a:r>
              <a:rPr lang="en-US" dirty="0"/>
              <a:t>Transparent tool that can be shared with parents and staff</a:t>
            </a:r>
          </a:p>
        </p:txBody>
      </p:sp>
    </p:spTree>
    <p:extLst>
      <p:ext uri="{BB962C8B-B14F-4D97-AF65-F5344CB8AC3E}">
        <p14:creationId xmlns:p14="http://schemas.microsoft.com/office/powerpoint/2010/main" val="165377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9981-4470-40DF-99FB-1BCFC1F1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and Bullying </a:t>
            </a:r>
            <a:r>
              <a:rPr lang="en-US" dirty="0" smtClean="0"/>
              <a:t>Protocols</a:t>
            </a:r>
            <a:r>
              <a:rPr lang="en-US" sz="100" dirty="0" smtClean="0"/>
              <a:t>2</a:t>
            </a:r>
            <a:endParaRPr lang="en-US" sz="100" dirty="0"/>
          </a:p>
        </p:txBody>
      </p:sp>
      <p:pic>
        <p:nvPicPr>
          <p:cNvPr id="4" name="Content Placeholder 3" title="Bullying Assessment Flow Chart">
            <a:extLst>
              <a:ext uri="{FF2B5EF4-FFF2-40B4-BE49-F238E27FC236}">
                <a16:creationId xmlns:a16="http://schemas.microsoft.com/office/drawing/2014/main" id="{8066022A-31FF-452E-96ED-58D722564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69" t="18771" r="42106" b="11097"/>
          <a:stretch/>
        </p:blipFill>
        <p:spPr>
          <a:xfrm>
            <a:off x="4991450" y="667973"/>
            <a:ext cx="4510746" cy="5522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41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9981-4470-40DF-99FB-1BCFC1F1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and Bullying </a:t>
            </a:r>
            <a:r>
              <a:rPr lang="en-US" dirty="0" smtClean="0"/>
              <a:t>Protocols</a:t>
            </a:r>
            <a:r>
              <a:rPr lang="en-US" sz="100" dirty="0" smtClean="0"/>
              <a:t>3</a:t>
            </a:r>
            <a:endParaRPr lang="en-US" sz="100" dirty="0"/>
          </a:p>
        </p:txBody>
      </p:sp>
      <p:pic>
        <p:nvPicPr>
          <p:cNvPr id="6" name="Content Placeholder 5" descr="Procedures and Guidelines " title="Threat Reported to Principal">
            <a:extLst>
              <a:ext uri="{FF2B5EF4-FFF2-40B4-BE49-F238E27FC236}">
                <a16:creationId xmlns:a16="http://schemas.microsoft.com/office/drawing/2014/main" id="{144EA890-C1F6-4E19-B3BE-5B60B8731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98" t="15743" r="39854" b="5970"/>
          <a:stretch/>
        </p:blipFill>
        <p:spPr>
          <a:xfrm>
            <a:off x="3749879" y="1123836"/>
            <a:ext cx="3630620" cy="4601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Threat Classification" title="Key Observations">
            <a:extLst>
              <a:ext uri="{FF2B5EF4-FFF2-40B4-BE49-F238E27FC236}">
                <a16:creationId xmlns:a16="http://schemas.microsoft.com/office/drawing/2014/main" id="{2A029ECA-620F-4D86-A52E-922AAB84C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40" t="16386" r="40000" b="6056"/>
          <a:stretch/>
        </p:blipFill>
        <p:spPr>
          <a:xfrm>
            <a:off x="7844086" y="949121"/>
            <a:ext cx="3997315" cy="49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93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56D1-4EF2-401D-AF54-2073C52A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3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A1BA-C8A3-4DF9-9D6F-89C5B3C6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most intensive, typically 1 on 1 interventions with building specialists (psychologists, social workers, counselors,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7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56D1-4EF2-401D-AF54-2073C52A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3 </a:t>
            </a:r>
            <a:r>
              <a:rPr lang="en-US" dirty="0" smtClean="0"/>
              <a:t>Supports</a:t>
            </a:r>
            <a:r>
              <a:rPr lang="en-US" sz="100" dirty="0" smtClean="0"/>
              <a:t>2</a:t>
            </a:r>
            <a:endParaRPr lang="en-US" sz="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A1BA-C8A3-4DF9-9D6F-89C5B3C6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FBA and BIP</a:t>
            </a:r>
          </a:p>
          <a:p>
            <a:r>
              <a:rPr lang="en-US" sz="3600" dirty="0"/>
              <a:t>School/Home plan</a:t>
            </a:r>
          </a:p>
          <a:p>
            <a:r>
              <a:rPr lang="en-US" sz="3600" dirty="0"/>
              <a:t>Program Modification</a:t>
            </a:r>
          </a:p>
          <a:p>
            <a:r>
              <a:rPr lang="en-US" sz="3600" dirty="0"/>
              <a:t>Transition Program (2</a:t>
            </a:r>
            <a:r>
              <a:rPr lang="en-US" sz="3600" baseline="30000" dirty="0"/>
              <a:t>nd</a:t>
            </a:r>
            <a:r>
              <a:rPr lang="en-US" sz="3600" dirty="0"/>
              <a:t> Chance)</a:t>
            </a:r>
          </a:p>
          <a:p>
            <a:r>
              <a:rPr lang="en-US" sz="3600" dirty="0"/>
              <a:t>Wrap Around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20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56D1-4EF2-401D-AF54-2073C52A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3 </a:t>
            </a:r>
            <a:r>
              <a:rPr lang="en-US" dirty="0" smtClean="0"/>
              <a:t>Supports</a:t>
            </a:r>
            <a:r>
              <a:rPr lang="en-US" sz="100" dirty="0"/>
              <a:t>3</a:t>
            </a:r>
            <a:endParaRPr lang="en-US" sz="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A1BA-C8A3-4DF9-9D6F-89C5B3C6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FBS and BIP</a:t>
            </a:r>
          </a:p>
          <a:p>
            <a:r>
              <a:rPr lang="en-US" sz="3600" dirty="0"/>
              <a:t>School/Home plan</a:t>
            </a:r>
          </a:p>
          <a:p>
            <a:r>
              <a:rPr lang="en-US" sz="3600" dirty="0"/>
              <a:t>Program Modification</a:t>
            </a:r>
          </a:p>
          <a:p>
            <a:r>
              <a:rPr lang="en-US" sz="3600" dirty="0"/>
              <a:t>Transition Program (2</a:t>
            </a:r>
            <a:r>
              <a:rPr lang="en-US" sz="3600" baseline="30000" dirty="0"/>
              <a:t>nd</a:t>
            </a:r>
            <a:r>
              <a:rPr lang="en-US" sz="3600" dirty="0"/>
              <a:t> Chance)</a:t>
            </a:r>
          </a:p>
          <a:p>
            <a:r>
              <a:rPr lang="en-US" sz="3600" dirty="0"/>
              <a:t>In-house Therapy (Lincoln Behavioral)</a:t>
            </a:r>
          </a:p>
          <a:p>
            <a:r>
              <a:rPr lang="en-US" sz="3600" dirty="0"/>
              <a:t>Wrap Around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85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EEFB-7FB8-4E2D-B0FB-BB306F03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Chance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206F-2E0B-4374-AABD-336F2AF00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It’s an intervention program for Hilbert students who struggle with being successful in a typical middle school environment.  </a:t>
            </a:r>
          </a:p>
          <a:p>
            <a:pPr lvl="0"/>
            <a:r>
              <a:rPr lang="en-US" dirty="0"/>
              <a:t>It is housed at the Keeler Center, 17715 Brady, Redford, MI 48240.</a:t>
            </a:r>
          </a:p>
          <a:p>
            <a:pPr lvl="0"/>
            <a:r>
              <a:rPr lang="en-US" dirty="0"/>
              <a:t>The main focus of the program is social/emotional learning and meeting behavioral goals while at the same time taking core classes (Math, ELA, Science, Social Studies) online.  </a:t>
            </a:r>
          </a:p>
          <a:p>
            <a:pPr lvl="0"/>
            <a:r>
              <a:rPr lang="en-US" dirty="0"/>
              <a:t>When students meet their behavior goals and maintain a 70% in their core classes, they are ready to re-enter Hilbert Middle School.</a:t>
            </a:r>
          </a:p>
          <a:p>
            <a:pPr lvl="0"/>
            <a:r>
              <a:rPr lang="en-US" dirty="0"/>
              <a:t>Because students are considered Hilbert Middle School students, they can participate in all Hilbert sports, extracurriculars and events.</a:t>
            </a:r>
          </a:p>
          <a:p>
            <a:pPr lvl="0"/>
            <a:r>
              <a:rPr lang="en-US" dirty="0"/>
              <a:t>Transportation is provided to and from Keeler via Hilbert.  </a:t>
            </a:r>
          </a:p>
          <a:p>
            <a:pPr lvl="0"/>
            <a:r>
              <a:rPr lang="en-US" dirty="0"/>
              <a:t>The environment is small and there is a higher adult to student ratio.  Students will also be assigned a peer mentor.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66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EEFB-7FB8-4E2D-B0FB-BB306F03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206F-2E0B-4374-AABD-336F2AF00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PPT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92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58A-48E3-4069-A2F7-7D2A4B1B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5BC2-AA89-404F-9B7E-060AACB96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Andy Christopherson, Principal</a:t>
            </a:r>
          </a:p>
          <a:p>
            <a:r>
              <a:rPr lang="en-US" sz="3600" dirty="0" smtClean="0"/>
              <a:t>christa@redfordu.k12.mi.us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582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F9BB-CA58-4862-8B6D-E5BFDAA6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 is...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A3221-C9B9-4461-AFAC-CB231975A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 Framework, there is no beginning or end. All of your programs from the most basic to the most targeted fit under the umbrella of PBIS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6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FBC0-4D8A-4186-AADF-D7FA1BE7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HMS</a:t>
            </a:r>
            <a:br>
              <a:rPr lang="en-US" dirty="0"/>
            </a:br>
            <a:r>
              <a:rPr lang="en-US" dirty="0"/>
              <a:t>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66A42-F65C-4265-A0F4-49D87ECC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475 Students</a:t>
            </a:r>
          </a:p>
          <a:p>
            <a:r>
              <a:rPr lang="en-US" sz="3200" dirty="0"/>
              <a:t>69% AA, 23% </a:t>
            </a:r>
            <a:r>
              <a:rPr lang="en-US" sz="3200" dirty="0" err="1"/>
              <a:t>Cau</a:t>
            </a:r>
            <a:r>
              <a:rPr lang="en-US" sz="3200" dirty="0"/>
              <a:t>, 7% </a:t>
            </a:r>
            <a:r>
              <a:rPr lang="en-US" sz="3200" dirty="0" err="1"/>
              <a:t>Hisp</a:t>
            </a:r>
            <a:endParaRPr lang="en-US" sz="3200" dirty="0"/>
          </a:p>
          <a:p>
            <a:r>
              <a:rPr lang="en-US" sz="3200" dirty="0"/>
              <a:t>125 IEPs: 14 ASD, 6 HI, 10 Speech only</a:t>
            </a:r>
          </a:p>
          <a:p>
            <a:r>
              <a:rPr lang="en-US" sz="3200" dirty="0"/>
              <a:t>15 ESL, 9 504 Plan</a:t>
            </a:r>
          </a:p>
          <a:p>
            <a:r>
              <a:rPr lang="en-US" sz="3200" dirty="0"/>
              <a:t>12 State Residential Care</a:t>
            </a:r>
          </a:p>
          <a:p>
            <a:r>
              <a:rPr lang="en-US" sz="3200" dirty="0"/>
              <a:t>80% Economically Disadvantaged (2018)</a:t>
            </a:r>
          </a:p>
          <a:p>
            <a:r>
              <a:rPr lang="en-US" sz="3200" dirty="0"/>
              <a:t>96% 31A (2018)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189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 descr="alt=&quot;&quot;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24DD9-A3BA-4A4C-8237-BB9A2EEC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spc="-1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Tiered </a:t>
            </a:r>
            <a:br>
              <a:rPr lang="en-US" sz="7200" spc="-1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7200" spc="-1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Supports</a:t>
            </a:r>
            <a:endParaRPr lang="en-US" sz="72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 descr="alt=&quot;&quot;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 descr="alt=&quot;&quot;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 descr="alt=&quot;&quot;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9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90C9-3BC1-4937-A911-C6AFBA53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1 at 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A6B6-EB89-4986-88C8-C4F6A448D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Love and Logic </a:t>
            </a:r>
            <a:endParaRPr lang="en-US" dirty="0"/>
          </a:p>
          <a:p>
            <a:r>
              <a:rPr lang="en-US" sz="3600" dirty="0"/>
              <a:t>Expect Respect </a:t>
            </a:r>
          </a:p>
          <a:p>
            <a:r>
              <a:rPr lang="en-US" sz="3600" dirty="0"/>
              <a:t>Recovery Process</a:t>
            </a:r>
          </a:p>
          <a:p>
            <a:pPr lvl="1"/>
            <a:r>
              <a:rPr lang="en-US" sz="3400" dirty="0"/>
              <a:t>Recovery Room</a:t>
            </a:r>
          </a:p>
          <a:p>
            <a:r>
              <a:rPr lang="en-US" sz="3600" dirty="0"/>
              <a:t>Minors</a:t>
            </a:r>
          </a:p>
          <a:p>
            <a:r>
              <a:rPr lang="en-US" sz="3600" dirty="0"/>
              <a:t>Positive Rewards: Weekly, Monthly</a:t>
            </a:r>
          </a:p>
          <a:p>
            <a:r>
              <a:rPr lang="en-US" sz="3600" dirty="0"/>
              <a:t>Alternative Learning Center</a:t>
            </a:r>
          </a:p>
          <a:p>
            <a:r>
              <a:rPr lang="en-US" sz="3600" dirty="0"/>
              <a:t>Team Interventions</a:t>
            </a:r>
          </a:p>
        </p:txBody>
      </p:sp>
    </p:spTree>
    <p:extLst>
      <p:ext uri="{BB962C8B-B14F-4D97-AF65-F5344CB8AC3E}">
        <p14:creationId xmlns:p14="http://schemas.microsoft.com/office/powerpoint/2010/main" val="54835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90C9-3BC1-4937-A911-C6AFBA53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and Logic</a:t>
            </a:r>
          </a:p>
        </p:txBody>
      </p:sp>
      <p:sp>
        <p:nvSpPr>
          <p:cNvPr id="3" name="Content Placeholder 2" title="How I Run My Love and Logic Classroom">
            <a:extLst>
              <a:ext uri="{FF2B5EF4-FFF2-40B4-BE49-F238E27FC236}">
                <a16:creationId xmlns:a16="http://schemas.microsoft.com/office/drawing/2014/main" id="{E531A6B6-EB89-4986-88C8-C4F6A448D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 sz="3600" dirty="0"/>
          </a:p>
        </p:txBody>
      </p:sp>
      <p:pic>
        <p:nvPicPr>
          <p:cNvPr id="6" name="Picture 6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5E19DAB6-DCFA-48BC-90AB-B47DC7F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985" y="905107"/>
            <a:ext cx="5057078" cy="50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3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90C9-3BC1-4937-A911-C6AFBA53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and </a:t>
            </a:r>
            <a:r>
              <a:rPr lang="en-US" dirty="0" smtClean="0"/>
              <a:t>Logic</a:t>
            </a:r>
            <a:r>
              <a:rPr lang="en-US" sz="100" dirty="0" smtClean="0"/>
              <a:t>2</a:t>
            </a:r>
            <a:endParaRPr lang="en-US" sz="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A6B6-EB89-4986-88C8-C4F6A448D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language of talking with kids</a:t>
            </a:r>
          </a:p>
          <a:p>
            <a:r>
              <a:rPr lang="en-US" sz="3600" dirty="0"/>
              <a:t>Emotional de-escalation</a:t>
            </a:r>
          </a:p>
          <a:p>
            <a:r>
              <a:rPr lang="en-US" sz="3600" dirty="0"/>
              <a:t>Avoiding arguing</a:t>
            </a:r>
          </a:p>
          <a:p>
            <a:r>
              <a:rPr lang="en-US" sz="3600" dirty="0"/>
              <a:t>Good Minutes vs. Bad Minutes</a:t>
            </a:r>
          </a:p>
          <a:p>
            <a:r>
              <a:rPr lang="en-US" sz="3600" dirty="0"/>
              <a:t>Students responsible for their recovery</a:t>
            </a:r>
          </a:p>
          <a:p>
            <a:r>
              <a:rPr lang="en-US" sz="3600" dirty="0"/>
              <a:t>Delayed consequences</a:t>
            </a:r>
          </a:p>
        </p:txBody>
      </p:sp>
    </p:spTree>
    <p:extLst>
      <p:ext uri="{BB962C8B-B14F-4D97-AF65-F5344CB8AC3E}">
        <p14:creationId xmlns:p14="http://schemas.microsoft.com/office/powerpoint/2010/main" val="143032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90C9-3BC1-4937-A911-C6AFBA53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 Respect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2CB501-53F7-4791-9E29-33545F56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Kid to Kid: How to treat each other respectfully</a:t>
            </a:r>
          </a:p>
          <a:p>
            <a:r>
              <a:rPr lang="en-US" sz="2800" dirty="0"/>
              <a:t>How to talk to each other respectfully</a:t>
            </a:r>
          </a:p>
          <a:p>
            <a:r>
              <a:rPr lang="en-US" sz="2800" dirty="0"/>
              <a:t>Language of confrontation and de-escalation</a:t>
            </a:r>
          </a:p>
          <a:p>
            <a:r>
              <a:rPr lang="en-US" sz="2800" dirty="0"/>
              <a:t>Keeping emotions in check</a:t>
            </a:r>
          </a:p>
          <a:p>
            <a:r>
              <a:rPr lang="en-US" sz="2800" dirty="0"/>
              <a:t>How to let others know if they have injured you</a:t>
            </a:r>
          </a:p>
          <a:p>
            <a:r>
              <a:rPr lang="en-US" sz="2800" dirty="0"/>
              <a:t>How to be an upstander</a:t>
            </a:r>
          </a:p>
          <a:p>
            <a:r>
              <a:rPr lang="en-US" sz="2800" dirty="0"/>
              <a:t>See PPT 2</a:t>
            </a:r>
          </a:p>
        </p:txBody>
      </p:sp>
    </p:spTree>
    <p:extLst>
      <p:ext uri="{BB962C8B-B14F-4D97-AF65-F5344CB8AC3E}">
        <p14:creationId xmlns:p14="http://schemas.microsoft.com/office/powerpoint/2010/main" val="80453540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577</Words>
  <Application>Microsoft Office PowerPoint</Application>
  <PresentationFormat>Widescreen</PresentationFormat>
  <Paragraphs>104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Corbel</vt:lpstr>
      <vt:lpstr>Wingdings 2</vt:lpstr>
      <vt:lpstr>Frame</vt:lpstr>
      <vt:lpstr>PBIS Overview</vt:lpstr>
      <vt:lpstr>PBIS Is Not....</vt:lpstr>
      <vt:lpstr>PBIS is...</vt:lpstr>
      <vt:lpstr>HMS Demographics</vt:lpstr>
      <vt:lpstr>Tiered  Supports</vt:lpstr>
      <vt:lpstr>Tier 1 at HMS</vt:lpstr>
      <vt:lpstr>Love and Logic</vt:lpstr>
      <vt:lpstr>Love and Logic2</vt:lpstr>
      <vt:lpstr>Expect Respect</vt:lpstr>
      <vt:lpstr>Recovery Process</vt:lpstr>
      <vt:lpstr>1</vt:lpstr>
      <vt:lpstr>Recovery Room</vt:lpstr>
      <vt:lpstr>Minors</vt:lpstr>
      <vt:lpstr>Majors</vt:lpstr>
      <vt:lpstr>7 Factors</vt:lpstr>
      <vt:lpstr>Alternative Learning Center</vt:lpstr>
      <vt:lpstr>Team Interventions and Referrals</vt:lpstr>
      <vt:lpstr>Tier 2 Supports</vt:lpstr>
      <vt:lpstr>Lesser Interventions</vt:lpstr>
      <vt:lpstr>CI/CO</vt:lpstr>
      <vt:lpstr>Threat and Bullying Protocols</vt:lpstr>
      <vt:lpstr>Threat and Bullying Protocols2</vt:lpstr>
      <vt:lpstr>Threat and Bullying Protocols3</vt:lpstr>
      <vt:lpstr>Tier 3 Supports</vt:lpstr>
      <vt:lpstr>Tier 3 Supports2</vt:lpstr>
      <vt:lpstr>Tier 3 Supports3</vt:lpstr>
      <vt:lpstr>2nd Chance</vt:lpstr>
      <vt:lpstr>Wrap Around</vt:lpstr>
      <vt:lpstr>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Christopherson, Andrew</dc:creator>
  <cp:lastModifiedBy>Lisa Farkas</cp:lastModifiedBy>
  <cp:revision>413</cp:revision>
  <dcterms:created xsi:type="dcterms:W3CDTF">2013-07-15T20:26:40Z</dcterms:created>
  <dcterms:modified xsi:type="dcterms:W3CDTF">2019-12-06T16:52:47Z</dcterms:modified>
</cp:coreProperties>
</file>