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Nunito" panose="020B060402020202020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128109-DD01-4B7A-925A-AFF1C94ED8CC}">
  <a:tblStyle styleId="{15128109-DD01-4B7A-925A-AFF1C94ED8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7FDBF16-1B80-4E24-8BE2-867B3928E94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21c10a2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21c10a2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087b56e0d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087b56e0d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087b56e0d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087b56e0d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087b56e0d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5087b56e0d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087b56e0d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087b56e0d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087b56e0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087b56e0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27ce3c4ca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527ce3c4ca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5290415ea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5290415ea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087b56e0d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5087b56e0d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4d1c85807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4d1c85807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087b56e0d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087b56e0d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21c10a2bd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521c10a2bd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22137341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22137341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221373419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221373419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5087b56e0d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5087b56e0d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5087b56e0d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5087b56e0d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290f500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290f500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087b56e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5087b56e0d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087b56e0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5087b56e0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087b56e0d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5087b56e0d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290f500e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5290f500e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27ce3c4ca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527ce3c4ca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5087b56e0d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5087b56e0d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27ce3c4c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27ce3c4c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27ce3c4ca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27ce3c4ca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27ce3c4ca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27ce3c4ca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27ce3c4ca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27ce3c4ca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087b56e0d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087b56e0d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21c10a2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521c10a2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9.xml.rels><?xml version="1.0" encoding="UTF-8" standalone="yes"?>
<Relationships xmlns="http://schemas.openxmlformats.org/package/2006/relationships"><Relationship Id="rId3" Type="http://schemas.openxmlformats.org/officeDocument/2006/relationships/hyperlink" Target="http://drive.google.com/file/d/1T3Vk090v3y_1vv73FtKCICJ2Pjly2EbK/view"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mailto:derek.nowka@lpps.info"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mailto:lauren.szypula@lpps.info"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3537150" y="1145500"/>
            <a:ext cx="5017500" cy="157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PBIS for Students with ASD</a:t>
            </a:r>
            <a:endParaRPr/>
          </a:p>
          <a:p>
            <a:pPr marL="0" lvl="0" indent="0" algn="ctr" rtl="0">
              <a:spcBef>
                <a:spcPts val="0"/>
              </a:spcBef>
              <a:spcAft>
                <a:spcPts val="0"/>
              </a:spcAft>
              <a:buNone/>
            </a:pPr>
            <a:r>
              <a:rPr lang="en"/>
              <a:t>Center Forum 2019</a:t>
            </a:r>
            <a:endParaRPr/>
          </a:p>
        </p:txBody>
      </p:sp>
      <p:sp>
        <p:nvSpPr>
          <p:cNvPr id="129" name="Google Shape;129;p13"/>
          <p:cNvSpPr txBox="1">
            <a:spLocks noGrp="1"/>
          </p:cNvSpPr>
          <p:nvPr>
            <p:ph type="subTitle" idx="1"/>
          </p:nvPr>
        </p:nvSpPr>
        <p:spPr>
          <a:xfrm>
            <a:off x="3389875" y="3924925"/>
            <a:ext cx="5164800" cy="50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Derek Nowka, Ed.S. and Lauren Szypula, MA.Ed, CTP-E</a:t>
            </a:r>
            <a:endParaRPr/>
          </a:p>
          <a:p>
            <a:pPr marL="0" lvl="0" indent="0" algn="ctr" rtl="0">
              <a:spcBef>
                <a:spcPts val="0"/>
              </a:spcBef>
              <a:spcAft>
                <a:spcPts val="0"/>
              </a:spcAft>
              <a:buNone/>
            </a:pPr>
            <a:r>
              <a:rPr lang="en"/>
              <a:t>ASD Behavior Specialists, Lincoln Park Public Schools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a:spLocks noGrp="1"/>
          </p:cNvSpPr>
          <p:nvPr>
            <p:ph type="title"/>
          </p:nvPr>
        </p:nvSpPr>
        <p:spPr>
          <a:xfrm>
            <a:off x="819150" y="5814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Tier 1 examples</a:t>
            </a:r>
            <a:endParaRPr/>
          </a:p>
        </p:txBody>
      </p:sp>
      <p:pic>
        <p:nvPicPr>
          <p:cNvPr id="191" name="Google Shape;191;p22"/>
          <p:cNvPicPr preferRelativeResize="0"/>
          <p:nvPr/>
        </p:nvPicPr>
        <p:blipFill>
          <a:blip r:embed="rId3">
            <a:alphaModFix/>
          </a:blip>
          <a:stretch>
            <a:fillRect/>
          </a:stretch>
        </p:blipFill>
        <p:spPr>
          <a:xfrm>
            <a:off x="262450" y="1321600"/>
            <a:ext cx="4403502" cy="3302627"/>
          </a:xfrm>
          <a:prstGeom prst="rect">
            <a:avLst/>
          </a:prstGeom>
          <a:noFill/>
          <a:ln>
            <a:noFill/>
          </a:ln>
        </p:spPr>
      </p:pic>
      <p:pic>
        <p:nvPicPr>
          <p:cNvPr id="192" name="Google Shape;192;p22"/>
          <p:cNvPicPr preferRelativeResize="0"/>
          <p:nvPr/>
        </p:nvPicPr>
        <p:blipFill>
          <a:blip r:embed="rId4">
            <a:alphaModFix/>
          </a:blip>
          <a:stretch>
            <a:fillRect/>
          </a:stretch>
        </p:blipFill>
        <p:spPr>
          <a:xfrm>
            <a:off x="4715627" y="1321600"/>
            <a:ext cx="4173245" cy="31299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3"/>
          <p:cNvSpPr txBox="1">
            <a:spLocks noGrp="1"/>
          </p:cNvSpPr>
          <p:nvPr>
            <p:ph type="title"/>
          </p:nvPr>
        </p:nvSpPr>
        <p:spPr>
          <a:xfrm>
            <a:off x="784625" y="5608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Tier 2...How does that work for students with autism?</a:t>
            </a:r>
            <a:endParaRPr sz="2800"/>
          </a:p>
        </p:txBody>
      </p:sp>
      <p:sp>
        <p:nvSpPr>
          <p:cNvPr id="198" name="Google Shape;198;p23"/>
          <p:cNvSpPr txBox="1">
            <a:spLocks noGrp="1"/>
          </p:cNvSpPr>
          <p:nvPr>
            <p:ph type="body" idx="1"/>
          </p:nvPr>
        </p:nvSpPr>
        <p:spPr>
          <a:xfrm>
            <a:off x="819150" y="1551100"/>
            <a:ext cx="7505700" cy="2887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Determine social skill deficits and target those areas with social skills training, co-teaching models, social work supports, or social skills groups</a:t>
            </a:r>
            <a:endParaRPr sz="1400"/>
          </a:p>
          <a:p>
            <a:pPr marL="457200" lvl="0" indent="-317500" algn="l" rtl="0">
              <a:spcBef>
                <a:spcPts val="0"/>
              </a:spcBef>
              <a:spcAft>
                <a:spcPts val="0"/>
              </a:spcAft>
              <a:buSzPts val="1400"/>
              <a:buChar char="●"/>
            </a:pPr>
            <a:r>
              <a:rPr lang="en" sz="1400"/>
              <a:t>Develop SIMPLE behavior plans as needed ***consider this phase 1, what is working?  What motivates the student?  How can we supplement instruction?</a:t>
            </a:r>
            <a:endParaRPr sz="1400"/>
          </a:p>
          <a:p>
            <a:pPr marL="457200" lvl="0" indent="-317500" algn="l" rtl="0">
              <a:spcBef>
                <a:spcPts val="0"/>
              </a:spcBef>
              <a:spcAft>
                <a:spcPts val="0"/>
              </a:spcAft>
              <a:buSzPts val="1400"/>
              <a:buChar char="●"/>
            </a:pPr>
            <a:r>
              <a:rPr lang="en" sz="1400"/>
              <a:t>Predetermine alternatives to suspension with your building teams and administration.  How can you avoid a manifestation???</a:t>
            </a:r>
            <a:endParaRPr sz="1400"/>
          </a:p>
          <a:p>
            <a:pPr marL="457200" lvl="0" indent="-317500" algn="l" rtl="0">
              <a:spcBef>
                <a:spcPts val="0"/>
              </a:spcBef>
              <a:spcAft>
                <a:spcPts val="0"/>
              </a:spcAft>
              <a:buSzPts val="1400"/>
              <a:buChar char="●"/>
            </a:pPr>
            <a:r>
              <a:rPr lang="en" sz="1400"/>
              <a:t>Increase academic supports for students, are you meeting their IEP goals?  If not, what can we change?  What services can be added?  What accomodations are needed?</a:t>
            </a:r>
            <a:endParaRPr sz="1400"/>
          </a:p>
          <a:p>
            <a:pPr marL="457200" lvl="0" indent="-317500" algn="l" rtl="0">
              <a:spcBef>
                <a:spcPts val="0"/>
              </a:spcBef>
              <a:spcAft>
                <a:spcPts val="0"/>
              </a:spcAft>
              <a:buSzPts val="1400"/>
              <a:buChar char="●"/>
            </a:pPr>
            <a:r>
              <a:rPr lang="en" sz="1400"/>
              <a:t>Can you provide a general education peer to work with the student?  How can a peer or mentor help meet the needs of the student?</a:t>
            </a:r>
            <a:endParaRPr sz="1400"/>
          </a:p>
          <a:p>
            <a:pPr marL="457200" lvl="0" indent="-317500" algn="l" rtl="0">
              <a:spcBef>
                <a:spcPts val="0"/>
              </a:spcBef>
              <a:spcAft>
                <a:spcPts val="0"/>
              </a:spcAft>
              <a:buSzPts val="1400"/>
              <a:buChar char="●"/>
            </a:pPr>
            <a:r>
              <a:rPr lang="en" sz="1400"/>
              <a:t>EVALUATE your classroom management...AGAIN!</a:t>
            </a: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4"/>
          <p:cNvSpPr txBox="1">
            <a:spLocks noGrp="1"/>
          </p:cNvSpPr>
          <p:nvPr>
            <p:ph type="title"/>
          </p:nvPr>
        </p:nvSpPr>
        <p:spPr>
          <a:xfrm>
            <a:off x="819150" y="4054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Tier 3...How does that work for students with autism?</a:t>
            </a:r>
            <a:endParaRPr sz="2800"/>
          </a:p>
        </p:txBody>
      </p:sp>
      <p:sp>
        <p:nvSpPr>
          <p:cNvPr id="204" name="Google Shape;204;p24"/>
          <p:cNvSpPr txBox="1">
            <a:spLocks noGrp="1"/>
          </p:cNvSpPr>
          <p:nvPr>
            <p:ph type="body" idx="1"/>
          </p:nvPr>
        </p:nvSpPr>
        <p:spPr>
          <a:xfrm>
            <a:off x="819150" y="1360075"/>
            <a:ext cx="7505700" cy="3078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DATA, DATA, DATA!!!  Do you think it is time for a positive behavior intervention support plan?  Meet with your team, discuss and provide evidence for what you have tried (strategies, accommodations, behavior supports, etc), and then obtain consent from the parent or guardian to begin the FBA (functional behavior analysis) process.  </a:t>
            </a:r>
            <a:endParaRPr sz="1400"/>
          </a:p>
          <a:p>
            <a:pPr marL="457200" lvl="0" indent="0" algn="l" rtl="0">
              <a:spcBef>
                <a:spcPts val="1600"/>
              </a:spcBef>
              <a:spcAft>
                <a:spcPts val="0"/>
              </a:spcAft>
              <a:buNone/>
            </a:pPr>
            <a:r>
              <a:rPr lang="en" sz="1400"/>
              <a:t>	*Determine what behaviors exist, clearly define the behavior, and track data </a:t>
            </a:r>
            <a:endParaRPr sz="1400"/>
          </a:p>
          <a:p>
            <a:pPr marL="914400" lvl="0" indent="0" algn="l" rtl="0">
              <a:spcBef>
                <a:spcPts val="1600"/>
              </a:spcBef>
              <a:spcAft>
                <a:spcPts val="0"/>
              </a:spcAft>
              <a:buNone/>
            </a:pPr>
            <a:r>
              <a:rPr lang="en" sz="1400"/>
              <a:t>*Complete the FBA and any supplemental assessments beneficial to the process--identify the function of the behavior</a:t>
            </a:r>
            <a:endParaRPr sz="1400"/>
          </a:p>
          <a:p>
            <a:pPr marL="914400" lvl="0" indent="0" algn="l" rtl="0">
              <a:spcBef>
                <a:spcPts val="1600"/>
              </a:spcBef>
              <a:spcAft>
                <a:spcPts val="1600"/>
              </a:spcAft>
              <a:buNone/>
            </a:pPr>
            <a:r>
              <a:rPr lang="en" sz="1400"/>
              <a:t>*Create a behavior plan that clearly defines the behavior, establish replacement behaviors that will meet the function of the behavior needing to be changed as well as the intervention process. Continue taking data!!!!  Are the interventions working?</a:t>
            </a:r>
            <a:endParaRPr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5"/>
          <p:cNvSpPr txBox="1">
            <a:spLocks noGrp="1"/>
          </p:cNvSpPr>
          <p:nvPr>
            <p:ph type="title"/>
          </p:nvPr>
        </p:nvSpPr>
        <p:spPr>
          <a:xfrm>
            <a:off x="819150" y="3788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Tier 3 Wrap-Around Procedures</a:t>
            </a:r>
            <a:endParaRPr sz="2800"/>
          </a:p>
        </p:txBody>
      </p:sp>
      <p:sp>
        <p:nvSpPr>
          <p:cNvPr id="210" name="Google Shape;210;p25"/>
          <p:cNvSpPr txBox="1">
            <a:spLocks noGrp="1"/>
          </p:cNvSpPr>
          <p:nvPr>
            <p:ph type="body" idx="1"/>
          </p:nvPr>
        </p:nvSpPr>
        <p:spPr>
          <a:xfrm>
            <a:off x="2992975" y="1075250"/>
            <a:ext cx="5487300" cy="367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Establish a relationship with the family</a:t>
            </a:r>
            <a:endParaRPr sz="1600"/>
          </a:p>
          <a:p>
            <a:pPr marL="0" lvl="0" indent="0" algn="l" rtl="0">
              <a:spcBef>
                <a:spcPts val="1600"/>
              </a:spcBef>
              <a:spcAft>
                <a:spcPts val="0"/>
              </a:spcAft>
              <a:buNone/>
            </a:pPr>
            <a:r>
              <a:rPr lang="en" sz="1600"/>
              <a:t>Create a team, including community and agency representatives</a:t>
            </a:r>
            <a:endParaRPr sz="1600"/>
          </a:p>
          <a:p>
            <a:pPr marL="0" lvl="0" indent="0" algn="l" rtl="0">
              <a:spcBef>
                <a:spcPts val="1600"/>
              </a:spcBef>
              <a:spcAft>
                <a:spcPts val="0"/>
              </a:spcAft>
              <a:buNone/>
            </a:pPr>
            <a:r>
              <a:rPr lang="en" sz="1600"/>
              <a:t>Assign roles and responsibilities to each team member</a:t>
            </a:r>
            <a:endParaRPr sz="1600"/>
          </a:p>
          <a:p>
            <a:pPr marL="0" lvl="0" indent="0" algn="l" rtl="0">
              <a:spcBef>
                <a:spcPts val="1600"/>
              </a:spcBef>
              <a:spcAft>
                <a:spcPts val="0"/>
              </a:spcAft>
              <a:buNone/>
            </a:pPr>
            <a:r>
              <a:rPr lang="en" sz="1600"/>
              <a:t>Meet at least monthly to review data and agree on strategies moving forward</a:t>
            </a:r>
            <a:endParaRPr sz="1600"/>
          </a:p>
          <a:p>
            <a:pPr marL="0" lvl="0" indent="0" algn="l" rtl="0">
              <a:spcBef>
                <a:spcPts val="1600"/>
              </a:spcBef>
              <a:spcAft>
                <a:spcPts val="0"/>
              </a:spcAft>
              <a:buNone/>
            </a:pPr>
            <a:r>
              <a:rPr lang="en" sz="1600"/>
              <a:t>Think about short </a:t>
            </a:r>
            <a:r>
              <a:rPr lang="en" sz="1600" b="1" u="sng"/>
              <a:t>and</a:t>
            </a:r>
            <a:r>
              <a:rPr lang="en" sz="1600"/>
              <a:t> long term objectives</a:t>
            </a:r>
            <a:endParaRPr sz="1600"/>
          </a:p>
          <a:p>
            <a:pPr marL="0" lvl="0" indent="0" algn="l" rtl="0">
              <a:spcBef>
                <a:spcPts val="1600"/>
              </a:spcBef>
              <a:spcAft>
                <a:spcPts val="0"/>
              </a:spcAft>
              <a:buNone/>
            </a:pPr>
            <a:r>
              <a:rPr lang="en" sz="1600"/>
              <a:t>Understand that this process may take 1-2 years or more</a:t>
            </a:r>
            <a:endParaRPr sz="1600"/>
          </a:p>
          <a:p>
            <a:pPr marL="0" lvl="0" indent="0" algn="l" rtl="0">
              <a:spcBef>
                <a:spcPts val="1600"/>
              </a:spcBef>
              <a:spcAft>
                <a:spcPts val="0"/>
              </a:spcAft>
              <a:buNone/>
            </a:pPr>
            <a:r>
              <a:rPr lang="en" sz="1600" b="1"/>
              <a:t>**Collectively agree that failure is not an option**</a:t>
            </a:r>
            <a:endParaRPr sz="1600" b="1"/>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11" name="Google Shape;211;p25"/>
          <p:cNvSpPr/>
          <p:nvPr/>
        </p:nvSpPr>
        <p:spPr>
          <a:xfrm>
            <a:off x="698375" y="1152850"/>
            <a:ext cx="1319125" cy="1341300"/>
          </a:xfrm>
          <a:prstGeom prst="flowChartExtra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highlight>
                  <a:srgbClr val="000000"/>
                </a:highlight>
              </a:rPr>
              <a:t>1-5% </a:t>
            </a:r>
            <a:endParaRPr>
              <a:solidFill>
                <a:srgbClr val="FFFFFF"/>
              </a:solidFill>
              <a:highlight>
                <a:srgbClr val="000000"/>
              </a:highlight>
            </a:endParaRPr>
          </a:p>
        </p:txBody>
      </p:sp>
      <p:sp>
        <p:nvSpPr>
          <p:cNvPr id="212" name="Google Shape;212;p25"/>
          <p:cNvSpPr/>
          <p:nvPr/>
        </p:nvSpPr>
        <p:spPr>
          <a:xfrm rot="763577">
            <a:off x="2029978" y="1936999"/>
            <a:ext cx="840242" cy="206400"/>
          </a:xfrm>
          <a:prstGeom prst="rightArrow">
            <a:avLst>
              <a:gd name="adj1" fmla="val 50000"/>
              <a:gd name="adj2" fmla="val 50000"/>
            </a:avLst>
          </a:prstGeom>
          <a:solidFill>
            <a:srgbClr val="F3F3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6"/>
          <p:cNvSpPr txBox="1">
            <a:spLocks noGrp="1"/>
          </p:cNvSpPr>
          <p:nvPr>
            <p:ph type="title"/>
          </p:nvPr>
        </p:nvSpPr>
        <p:spPr>
          <a:xfrm>
            <a:off x="819150" y="3968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I’ve done an FBA, we’ve written a PBIS plan...now what?</a:t>
            </a:r>
            <a:endParaRPr sz="2800"/>
          </a:p>
        </p:txBody>
      </p:sp>
      <p:sp>
        <p:nvSpPr>
          <p:cNvPr id="218" name="Google Shape;218;p26"/>
          <p:cNvSpPr txBox="1">
            <a:spLocks noGrp="1"/>
          </p:cNvSpPr>
          <p:nvPr>
            <p:ph type="body" idx="1"/>
          </p:nvPr>
        </p:nvSpPr>
        <p:spPr>
          <a:xfrm>
            <a:off x="819150" y="1440425"/>
            <a:ext cx="7505700" cy="244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t>DATA, DATA, DATA...YES there is a point to collecting all of this DATA</a:t>
            </a:r>
            <a:endParaRPr sz="2400" b="1"/>
          </a:p>
          <a:p>
            <a:pPr marL="457200" lvl="0" indent="-330200" algn="l" rtl="0">
              <a:spcBef>
                <a:spcPts val="1600"/>
              </a:spcBef>
              <a:spcAft>
                <a:spcPts val="0"/>
              </a:spcAft>
              <a:buSzPts val="1600"/>
              <a:buChar char="●"/>
            </a:pPr>
            <a:r>
              <a:rPr lang="en" sz="1600"/>
              <a:t>Implement the plan with FIDELITY across all academic settings, be sure that ALL team members are fully aware of the plan and how to implement the plan</a:t>
            </a:r>
            <a:endParaRPr sz="1600"/>
          </a:p>
          <a:p>
            <a:pPr marL="457200" lvl="0" indent="-330200" algn="l" rtl="0">
              <a:spcBef>
                <a:spcPts val="0"/>
              </a:spcBef>
              <a:spcAft>
                <a:spcPts val="0"/>
              </a:spcAft>
              <a:buSzPts val="1600"/>
              <a:buChar char="●"/>
            </a:pPr>
            <a:r>
              <a:rPr lang="en" sz="1600"/>
              <a:t>Continue to collect data and REVIEW and ANALYZE the data with your TEAM every 4-6 weeks at a behavior review meeting.  Meetings should occur minimally on a quarterly basis.</a:t>
            </a:r>
            <a:endParaRPr sz="1600"/>
          </a:p>
          <a:p>
            <a:pPr marL="457200" lvl="0" indent="-330200" algn="l" rtl="0">
              <a:spcBef>
                <a:spcPts val="0"/>
              </a:spcBef>
              <a:spcAft>
                <a:spcPts val="0"/>
              </a:spcAft>
              <a:buSzPts val="1600"/>
              <a:buChar char="●"/>
            </a:pPr>
            <a:r>
              <a:rPr lang="en" sz="1600"/>
              <a:t>Revise the behavior plan as needed and as behaviors change</a:t>
            </a:r>
            <a:endParaRPr sz="1600"/>
          </a:p>
          <a:p>
            <a:pPr marL="457200" lvl="0" indent="-330200" algn="l" rtl="0">
              <a:spcBef>
                <a:spcPts val="0"/>
              </a:spcBef>
              <a:spcAft>
                <a:spcPts val="0"/>
              </a:spcAft>
              <a:buSzPts val="1600"/>
              <a:buChar char="●"/>
            </a:pPr>
            <a:r>
              <a:rPr lang="en" sz="1600"/>
              <a:t>Consult with outside agencies, physicians, and others relevant to the student’s care who have insight into the behavior plan process</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7"/>
          <p:cNvSpPr txBox="1">
            <a:spLocks noGrp="1"/>
          </p:cNvSpPr>
          <p:nvPr>
            <p:ph type="title"/>
          </p:nvPr>
        </p:nvSpPr>
        <p:spPr>
          <a:xfrm>
            <a:off x="497675" y="3044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Teaching Replacement Behaviors</a:t>
            </a:r>
            <a:endParaRPr sz="2800"/>
          </a:p>
        </p:txBody>
      </p:sp>
      <p:sp>
        <p:nvSpPr>
          <p:cNvPr id="224" name="Google Shape;224;p27"/>
          <p:cNvSpPr txBox="1">
            <a:spLocks noGrp="1"/>
          </p:cNvSpPr>
          <p:nvPr>
            <p:ph type="body" idx="1"/>
          </p:nvPr>
        </p:nvSpPr>
        <p:spPr>
          <a:xfrm>
            <a:off x="819150" y="1009725"/>
            <a:ext cx="7505700" cy="34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u="sng"/>
              <a:t>Components of the PBIS plan</a:t>
            </a:r>
            <a:endParaRPr sz="1400" b="1" u="sng"/>
          </a:p>
          <a:p>
            <a:pPr marL="457200" lvl="0" indent="-317500" algn="l" rtl="0">
              <a:spcBef>
                <a:spcPts val="1600"/>
              </a:spcBef>
              <a:spcAft>
                <a:spcPts val="0"/>
              </a:spcAft>
              <a:buSzPts val="1400"/>
              <a:buAutoNum type="arabicPeriod"/>
            </a:pPr>
            <a:r>
              <a:rPr lang="en" sz="1400"/>
              <a:t>Prevention Strategies</a:t>
            </a:r>
            <a:endParaRPr sz="1400"/>
          </a:p>
          <a:p>
            <a:pPr marL="457200" lvl="0" indent="0" algn="l" rtl="0">
              <a:spcBef>
                <a:spcPts val="1600"/>
              </a:spcBef>
              <a:spcAft>
                <a:spcPts val="0"/>
              </a:spcAft>
              <a:buNone/>
            </a:pPr>
            <a:endParaRPr sz="1400"/>
          </a:p>
          <a:p>
            <a:pPr marL="457200" lvl="0" indent="-317500" algn="l" rtl="0">
              <a:spcBef>
                <a:spcPts val="1600"/>
              </a:spcBef>
              <a:spcAft>
                <a:spcPts val="0"/>
              </a:spcAft>
              <a:buSzPts val="1400"/>
              <a:buAutoNum type="arabicPeriod"/>
            </a:pPr>
            <a:r>
              <a:rPr lang="en" sz="1400"/>
              <a:t>Replacement behaviors</a:t>
            </a:r>
            <a:endParaRPr sz="1400"/>
          </a:p>
          <a:p>
            <a:pPr marL="0" lvl="0" indent="0" algn="l" rtl="0">
              <a:spcBef>
                <a:spcPts val="1600"/>
              </a:spcBef>
              <a:spcAft>
                <a:spcPts val="0"/>
              </a:spcAft>
              <a:buNone/>
            </a:pPr>
            <a:endParaRPr sz="1400"/>
          </a:p>
          <a:p>
            <a:pPr marL="457200" lvl="0" indent="-317500" algn="l" rtl="0">
              <a:spcBef>
                <a:spcPts val="1600"/>
              </a:spcBef>
              <a:spcAft>
                <a:spcPts val="0"/>
              </a:spcAft>
              <a:buSzPts val="1400"/>
              <a:buAutoNum type="arabicPeriod"/>
            </a:pPr>
            <a:r>
              <a:rPr lang="en" sz="1400"/>
              <a:t>Positive Reinforcement</a:t>
            </a:r>
            <a:endParaRPr sz="1400"/>
          </a:p>
          <a:p>
            <a:pPr marL="0" lvl="0" indent="0" algn="l" rtl="0">
              <a:spcBef>
                <a:spcPts val="1600"/>
              </a:spcBef>
              <a:spcAft>
                <a:spcPts val="0"/>
              </a:spcAft>
              <a:buNone/>
            </a:pPr>
            <a:endParaRPr sz="1400"/>
          </a:p>
          <a:p>
            <a:pPr marL="457200" lvl="0" indent="-317500" algn="l" rtl="0">
              <a:spcBef>
                <a:spcPts val="1600"/>
              </a:spcBef>
              <a:spcAft>
                <a:spcPts val="0"/>
              </a:spcAft>
              <a:buSzPts val="1400"/>
              <a:buAutoNum type="arabicPeriod"/>
            </a:pPr>
            <a:r>
              <a:rPr lang="en" sz="1400"/>
              <a:t>Planned Consequences </a:t>
            </a:r>
            <a:endParaRPr sz="1400"/>
          </a:p>
        </p:txBody>
      </p:sp>
      <p:pic>
        <p:nvPicPr>
          <p:cNvPr id="225" name="Google Shape;225;p27"/>
          <p:cNvPicPr preferRelativeResize="0"/>
          <p:nvPr/>
        </p:nvPicPr>
        <p:blipFill>
          <a:blip r:embed="rId3">
            <a:alphaModFix/>
          </a:blip>
          <a:stretch>
            <a:fillRect/>
          </a:stretch>
        </p:blipFill>
        <p:spPr>
          <a:xfrm>
            <a:off x="3782700" y="964400"/>
            <a:ext cx="4795325" cy="3652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8"/>
          <p:cNvSpPr txBox="1">
            <a:spLocks noGrp="1"/>
          </p:cNvSpPr>
          <p:nvPr>
            <p:ph type="title"/>
          </p:nvPr>
        </p:nvSpPr>
        <p:spPr>
          <a:xfrm>
            <a:off x="819150" y="344225"/>
            <a:ext cx="7505700" cy="55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800"/>
              <a:t>Teaching Replacement Behaviors</a:t>
            </a:r>
            <a:endParaRPr sz="2800"/>
          </a:p>
        </p:txBody>
      </p:sp>
      <p:sp>
        <p:nvSpPr>
          <p:cNvPr id="231" name="Google Shape;231;p28"/>
          <p:cNvSpPr txBox="1">
            <a:spLocks noGrp="1"/>
          </p:cNvSpPr>
          <p:nvPr>
            <p:ph type="body" idx="1"/>
          </p:nvPr>
        </p:nvSpPr>
        <p:spPr>
          <a:xfrm>
            <a:off x="819150" y="1058425"/>
            <a:ext cx="2994000" cy="360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400" b="1" u="sng"/>
              <a:t>Components of the PBIS plan</a:t>
            </a:r>
            <a:endParaRPr sz="1400" b="1" u="sng"/>
          </a:p>
          <a:p>
            <a:pPr marL="457200" lvl="0" indent="-317500" algn="l" rtl="0">
              <a:spcBef>
                <a:spcPts val="1600"/>
              </a:spcBef>
              <a:spcAft>
                <a:spcPts val="0"/>
              </a:spcAft>
              <a:buSzPts val="1400"/>
              <a:buAutoNum type="arabicPeriod"/>
            </a:pPr>
            <a:r>
              <a:rPr lang="en" sz="1400"/>
              <a:t>Prevention Strategies</a:t>
            </a:r>
            <a:endParaRPr sz="1400"/>
          </a:p>
          <a:p>
            <a:pPr marL="457200" lvl="0" indent="0" algn="l" rtl="0">
              <a:spcBef>
                <a:spcPts val="1600"/>
              </a:spcBef>
              <a:spcAft>
                <a:spcPts val="0"/>
              </a:spcAft>
              <a:buNone/>
            </a:pPr>
            <a:endParaRPr sz="1400"/>
          </a:p>
          <a:p>
            <a:pPr marL="457200" lvl="0" indent="-317500" algn="l" rtl="0">
              <a:spcBef>
                <a:spcPts val="1600"/>
              </a:spcBef>
              <a:spcAft>
                <a:spcPts val="0"/>
              </a:spcAft>
              <a:buSzPts val="1400"/>
              <a:buAutoNum type="arabicPeriod"/>
            </a:pPr>
            <a:r>
              <a:rPr lang="en" sz="1400" b="1" u="sng"/>
              <a:t>Replacement behaviors</a:t>
            </a:r>
            <a:r>
              <a:rPr lang="en" sz="1400"/>
              <a:t> - </a:t>
            </a:r>
            <a:endParaRPr sz="1400"/>
          </a:p>
          <a:p>
            <a:pPr marL="914400" lvl="0" indent="0" algn="l" rtl="0">
              <a:spcBef>
                <a:spcPts val="1600"/>
              </a:spcBef>
              <a:spcAft>
                <a:spcPts val="0"/>
              </a:spcAft>
              <a:buNone/>
            </a:pPr>
            <a:endParaRPr sz="1400"/>
          </a:p>
          <a:p>
            <a:pPr marL="457200" lvl="0" indent="-317500" algn="l" rtl="0">
              <a:spcBef>
                <a:spcPts val="1600"/>
              </a:spcBef>
              <a:spcAft>
                <a:spcPts val="0"/>
              </a:spcAft>
              <a:buSzPts val="1400"/>
              <a:buAutoNum type="arabicPeriod"/>
            </a:pPr>
            <a:r>
              <a:rPr lang="en" sz="1400"/>
              <a:t>Positive Reinforcement</a:t>
            </a:r>
            <a:endParaRPr sz="1400"/>
          </a:p>
          <a:p>
            <a:pPr marL="0" lvl="0" indent="0" algn="l" rtl="0">
              <a:spcBef>
                <a:spcPts val="1600"/>
              </a:spcBef>
              <a:spcAft>
                <a:spcPts val="0"/>
              </a:spcAft>
              <a:buClr>
                <a:srgbClr val="000000"/>
              </a:buClr>
              <a:buSzPts val="1100"/>
              <a:buFont typeface="Arial"/>
              <a:buNone/>
            </a:pPr>
            <a:endParaRPr sz="1400"/>
          </a:p>
          <a:p>
            <a:pPr marL="457200" lvl="0" indent="-317500" algn="l" rtl="0">
              <a:spcBef>
                <a:spcPts val="1600"/>
              </a:spcBef>
              <a:spcAft>
                <a:spcPts val="0"/>
              </a:spcAft>
              <a:buSzPts val="1400"/>
              <a:buAutoNum type="arabicPeriod"/>
            </a:pPr>
            <a:r>
              <a:rPr lang="en" sz="1400"/>
              <a:t>Planned Consequences </a:t>
            </a:r>
            <a:endParaRPr sz="1400"/>
          </a:p>
        </p:txBody>
      </p:sp>
      <p:pic>
        <p:nvPicPr>
          <p:cNvPr id="232" name="Google Shape;232;p28"/>
          <p:cNvPicPr preferRelativeResize="0"/>
          <p:nvPr/>
        </p:nvPicPr>
        <p:blipFill>
          <a:blip r:embed="rId3">
            <a:alphaModFix/>
          </a:blip>
          <a:stretch>
            <a:fillRect/>
          </a:stretch>
        </p:blipFill>
        <p:spPr>
          <a:xfrm>
            <a:off x="3977100" y="1013675"/>
            <a:ext cx="4635025" cy="3725875"/>
          </a:xfrm>
          <a:prstGeom prst="rect">
            <a:avLst/>
          </a:prstGeom>
          <a:noFill/>
          <a:ln>
            <a:noFill/>
          </a:ln>
        </p:spPr>
      </p:pic>
      <p:sp>
        <p:nvSpPr>
          <p:cNvPr id="233" name="Google Shape;233;p28"/>
          <p:cNvSpPr/>
          <p:nvPr/>
        </p:nvSpPr>
        <p:spPr>
          <a:xfrm>
            <a:off x="3170350" y="2039700"/>
            <a:ext cx="365700" cy="1064100"/>
          </a:xfrm>
          <a:prstGeom prst="up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9"/>
          <p:cNvSpPr txBox="1">
            <a:spLocks noGrp="1"/>
          </p:cNvSpPr>
          <p:nvPr>
            <p:ph type="title"/>
          </p:nvPr>
        </p:nvSpPr>
        <p:spPr>
          <a:xfrm>
            <a:off x="819150" y="6108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Teaching Replacement Behaviors </a:t>
            </a:r>
            <a:endParaRPr/>
          </a:p>
        </p:txBody>
      </p:sp>
      <p:graphicFrame>
        <p:nvGraphicFramePr>
          <p:cNvPr id="239" name="Google Shape;239;p29"/>
          <p:cNvGraphicFramePr/>
          <p:nvPr/>
        </p:nvGraphicFramePr>
        <p:xfrm>
          <a:off x="952500" y="2433150"/>
          <a:ext cx="3000000" cy="3000000"/>
        </p:xfrm>
        <a:graphic>
          <a:graphicData uri="http://schemas.openxmlformats.org/drawingml/2006/table">
            <a:tbl>
              <a:tblPr>
                <a:noFill/>
                <a:tableStyleId>{15128109-DD01-4B7A-925A-AFF1C94ED8CC}</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a:t>Function: ESCAPE</a:t>
                      </a:r>
                      <a:endParaRPr/>
                    </a:p>
                  </a:txBody>
                  <a:tcPr marL="91425" marR="91425" marT="91425" marB="91425"/>
                </a:tc>
                <a:tc>
                  <a:txBody>
                    <a:bodyPr/>
                    <a:lstStyle/>
                    <a:p>
                      <a:pPr marL="0" lvl="0" indent="0" algn="l" rtl="0">
                        <a:spcBef>
                          <a:spcPts val="0"/>
                        </a:spcBef>
                        <a:spcAft>
                          <a:spcPts val="0"/>
                        </a:spcAft>
                        <a:buNone/>
                      </a:pPr>
                      <a:r>
                        <a:rPr lang="en"/>
                        <a:t>Replacement: Ask for a break</a:t>
                      </a:r>
                      <a:endParaRPr/>
                    </a:p>
                  </a:txBody>
                  <a:tcPr marL="91425" marR="91425" marT="91425" marB="91425"/>
                </a:tc>
                <a:tc>
                  <a:txBody>
                    <a:bodyPr/>
                    <a:lstStyle/>
                    <a:p>
                      <a:pPr marL="0" lvl="0" indent="0" algn="l" rtl="0">
                        <a:spcBef>
                          <a:spcPts val="0"/>
                        </a:spcBef>
                        <a:spcAft>
                          <a:spcPts val="0"/>
                        </a:spcAft>
                        <a:buNone/>
                      </a:pPr>
                      <a:r>
                        <a:rPr lang="en"/>
                        <a:t>Replacement: Ask for help</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a:t>Break will be honored:-can be as short as 60 sec, no longer than 2 min</a:t>
                      </a:r>
                      <a:endParaRPr/>
                    </a:p>
                  </a:txBody>
                  <a:tcPr marL="91425" marR="91425" marT="91425" marB="91425"/>
                </a:tc>
                <a:tc>
                  <a:txBody>
                    <a:bodyPr/>
                    <a:lstStyle/>
                    <a:p>
                      <a:pPr marL="0" lvl="0" indent="0" algn="l" rtl="0">
                        <a:spcBef>
                          <a:spcPts val="0"/>
                        </a:spcBef>
                        <a:spcAft>
                          <a:spcPts val="0"/>
                        </a:spcAft>
                        <a:buNone/>
                      </a:pPr>
                      <a:r>
                        <a:rPr lang="en"/>
                        <a:t>Help will be provided</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a:t>Reinforced with praise or small edible reinforcement</a:t>
                      </a:r>
                      <a:endParaRPr/>
                    </a:p>
                  </a:txBody>
                  <a:tcPr marL="91425" marR="91425" marT="91425" marB="91425"/>
                </a:tc>
                <a:tc>
                  <a:txBody>
                    <a:bodyPr/>
                    <a:lstStyle/>
                    <a:p>
                      <a:pPr marL="0" lvl="0" indent="0" algn="l" rtl="0">
                        <a:spcBef>
                          <a:spcPts val="0"/>
                        </a:spcBef>
                        <a:spcAft>
                          <a:spcPts val="0"/>
                        </a:spcAft>
                        <a:buClr>
                          <a:srgbClr val="000000"/>
                        </a:buClr>
                        <a:buSzPts val="1100"/>
                        <a:buFont typeface="Arial"/>
                        <a:buNone/>
                      </a:pPr>
                      <a:r>
                        <a:rPr lang="en"/>
                        <a:t>Reinforced with praise or small edible reinforcement</a:t>
                      </a:r>
                      <a:endParaRPr/>
                    </a:p>
                  </a:txBody>
                  <a:tcPr marL="91425" marR="91425" marT="91425" marB="91425"/>
                </a:tc>
                <a:extLst>
                  <a:ext uri="{0D108BD9-81ED-4DB2-BD59-A6C34878D82A}">
                    <a16:rowId xmlns:a16="http://schemas.microsoft.com/office/drawing/2014/main" val="10002"/>
                  </a:ext>
                </a:extLst>
              </a:tr>
            </a:tbl>
          </a:graphicData>
        </a:graphic>
      </p:graphicFrame>
      <p:sp>
        <p:nvSpPr>
          <p:cNvPr id="240" name="Google Shape;240;p29"/>
          <p:cNvSpPr txBox="1"/>
          <p:nvPr/>
        </p:nvSpPr>
        <p:spPr>
          <a:xfrm>
            <a:off x="1643575" y="1372100"/>
            <a:ext cx="5488500" cy="59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a:ea typeface="Calibri"/>
                <a:cs typeface="Calibri"/>
                <a:sym typeface="Calibri"/>
              </a:rPr>
              <a:t>Behavior: Elopement from class during math instruction</a:t>
            </a:r>
            <a:endParaRPr b="1">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0"/>
          <p:cNvSpPr txBox="1">
            <a:spLocks noGrp="1"/>
          </p:cNvSpPr>
          <p:nvPr>
            <p:ph type="title"/>
          </p:nvPr>
        </p:nvSpPr>
        <p:spPr>
          <a:xfrm>
            <a:off x="819150" y="396825"/>
            <a:ext cx="7505700" cy="54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800"/>
              <a:t>CICO - check-in/check-out</a:t>
            </a:r>
            <a:endParaRPr sz="2800"/>
          </a:p>
        </p:txBody>
      </p:sp>
      <p:sp>
        <p:nvSpPr>
          <p:cNvPr id="246" name="Google Shape;246;p30"/>
          <p:cNvSpPr txBox="1">
            <a:spLocks noGrp="1"/>
          </p:cNvSpPr>
          <p:nvPr>
            <p:ph type="body" idx="1"/>
          </p:nvPr>
        </p:nvSpPr>
        <p:spPr>
          <a:xfrm>
            <a:off x="819150" y="1013425"/>
            <a:ext cx="7505700" cy="3521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sz="2150" b="1">
                <a:solidFill>
                  <a:srgbClr val="000000"/>
                </a:solidFill>
              </a:rPr>
              <a:t>Why should we try it?</a:t>
            </a:r>
            <a:endParaRPr sz="2150" b="1">
              <a:solidFill>
                <a:srgbClr val="000000"/>
              </a:solidFill>
            </a:endParaRPr>
          </a:p>
          <a:p>
            <a:pPr marL="660400" lvl="0" indent="-330200" algn="l" rtl="0">
              <a:spcBef>
                <a:spcPts val="0"/>
              </a:spcBef>
              <a:spcAft>
                <a:spcPts val="0"/>
              </a:spcAft>
              <a:buClr>
                <a:srgbClr val="000000"/>
              </a:buClr>
              <a:buSzPts val="1600"/>
              <a:buFont typeface="Calibri"/>
              <a:buChar char="●"/>
            </a:pPr>
            <a:r>
              <a:rPr lang="en" sz="1600">
                <a:solidFill>
                  <a:srgbClr val="000000"/>
                </a:solidFill>
              </a:rPr>
              <a:t>Improves student accountability</a:t>
            </a:r>
            <a:endParaRPr sz="1600">
              <a:solidFill>
                <a:srgbClr val="000000"/>
              </a:solidFill>
            </a:endParaRPr>
          </a:p>
          <a:p>
            <a:pPr marL="660400" lvl="0" indent="-330200" algn="l" rtl="0">
              <a:spcBef>
                <a:spcPts val="0"/>
              </a:spcBef>
              <a:spcAft>
                <a:spcPts val="0"/>
              </a:spcAft>
              <a:buClr>
                <a:srgbClr val="000000"/>
              </a:buClr>
              <a:buSzPts val="1600"/>
              <a:buFont typeface="Calibri"/>
              <a:buChar char="●"/>
            </a:pPr>
            <a:r>
              <a:rPr lang="en" sz="1600">
                <a:solidFill>
                  <a:srgbClr val="000000"/>
                </a:solidFill>
              </a:rPr>
              <a:t>Increases structure</a:t>
            </a:r>
            <a:endParaRPr sz="1600">
              <a:solidFill>
                <a:srgbClr val="000000"/>
              </a:solidFill>
            </a:endParaRPr>
          </a:p>
          <a:p>
            <a:pPr marL="660400" lvl="0" indent="-330200" algn="l" rtl="0">
              <a:spcBef>
                <a:spcPts val="0"/>
              </a:spcBef>
              <a:spcAft>
                <a:spcPts val="0"/>
              </a:spcAft>
              <a:buClr>
                <a:srgbClr val="000000"/>
              </a:buClr>
              <a:buSzPts val="1600"/>
              <a:buFont typeface="Calibri"/>
              <a:buChar char="●"/>
            </a:pPr>
            <a:r>
              <a:rPr lang="en" sz="1600">
                <a:solidFill>
                  <a:srgbClr val="000000"/>
                </a:solidFill>
              </a:rPr>
              <a:t>Improves student behavior and academics when other interventions have failed</a:t>
            </a:r>
            <a:endParaRPr sz="1600">
              <a:solidFill>
                <a:srgbClr val="000000"/>
              </a:solidFill>
            </a:endParaRPr>
          </a:p>
          <a:p>
            <a:pPr marL="660400" lvl="0" indent="-330200" algn="l" rtl="0">
              <a:spcBef>
                <a:spcPts val="0"/>
              </a:spcBef>
              <a:spcAft>
                <a:spcPts val="0"/>
              </a:spcAft>
              <a:buClr>
                <a:srgbClr val="000000"/>
              </a:buClr>
              <a:buSzPts val="1600"/>
              <a:buFont typeface="Calibri"/>
              <a:buChar char="●"/>
            </a:pPr>
            <a:r>
              <a:rPr lang="en" sz="1600">
                <a:solidFill>
                  <a:srgbClr val="000000"/>
                </a:solidFill>
              </a:rPr>
              <a:t>Provides feedback and adult support on a daily basis</a:t>
            </a:r>
            <a:endParaRPr sz="1600">
              <a:solidFill>
                <a:srgbClr val="000000"/>
              </a:solidFill>
            </a:endParaRPr>
          </a:p>
          <a:p>
            <a:pPr marL="660400" lvl="0" indent="-330200" algn="l" rtl="0">
              <a:spcBef>
                <a:spcPts val="0"/>
              </a:spcBef>
              <a:spcAft>
                <a:spcPts val="0"/>
              </a:spcAft>
              <a:buClr>
                <a:srgbClr val="000000"/>
              </a:buClr>
              <a:buSzPts val="1600"/>
              <a:buFont typeface="Calibri"/>
              <a:buChar char="●"/>
            </a:pPr>
            <a:r>
              <a:rPr lang="en" sz="1600">
                <a:solidFill>
                  <a:srgbClr val="000000"/>
                </a:solidFill>
              </a:rPr>
              <a:t>Improves student organization, motivation, incentive, and reward</a:t>
            </a:r>
            <a:endParaRPr sz="1600">
              <a:solidFill>
                <a:srgbClr val="000000"/>
              </a:solidFill>
            </a:endParaRPr>
          </a:p>
          <a:p>
            <a:pPr marL="660400" lvl="0" indent="-330200" algn="l" rtl="0">
              <a:spcBef>
                <a:spcPts val="0"/>
              </a:spcBef>
              <a:spcAft>
                <a:spcPts val="0"/>
              </a:spcAft>
              <a:buClr>
                <a:srgbClr val="000000"/>
              </a:buClr>
              <a:buSzPts val="1600"/>
              <a:buFont typeface="Calibri"/>
              <a:buChar char="●"/>
            </a:pPr>
            <a:r>
              <a:rPr lang="en" sz="1600">
                <a:solidFill>
                  <a:srgbClr val="000000"/>
                </a:solidFill>
              </a:rPr>
              <a:t>Helps students to self monitor and correct</a:t>
            </a:r>
            <a:endParaRPr sz="1600">
              <a:solidFill>
                <a:srgbClr val="000000"/>
              </a:solidFill>
            </a:endParaRPr>
          </a:p>
          <a:p>
            <a:pPr marL="660400" lvl="0" indent="-330200" algn="l" rtl="0">
              <a:spcBef>
                <a:spcPts val="0"/>
              </a:spcBef>
              <a:spcAft>
                <a:spcPts val="0"/>
              </a:spcAft>
              <a:buClr>
                <a:srgbClr val="000000"/>
              </a:buClr>
              <a:buSzPts val="1600"/>
              <a:buFont typeface="Calibri"/>
              <a:buChar char="●"/>
            </a:pPr>
            <a:r>
              <a:rPr lang="en" sz="1600">
                <a:solidFill>
                  <a:srgbClr val="000000"/>
                </a:solidFill>
              </a:rPr>
              <a:t>Students get involved and excited about the program, enjoying the structure, support, and incentives of the intervention</a:t>
            </a:r>
            <a:endParaRPr sz="1600">
              <a:solidFill>
                <a:srgbClr val="000000"/>
              </a:solidFill>
            </a:endParaRPr>
          </a:p>
          <a:p>
            <a:pPr marL="660400" lvl="0" indent="-330200" algn="l" rtl="0">
              <a:spcBef>
                <a:spcPts val="0"/>
              </a:spcBef>
              <a:spcAft>
                <a:spcPts val="0"/>
              </a:spcAft>
              <a:buClr>
                <a:srgbClr val="000000"/>
              </a:buClr>
              <a:buSzPts val="1600"/>
              <a:buFont typeface="Calibri"/>
              <a:buChar char="●"/>
            </a:pPr>
            <a:r>
              <a:rPr lang="en" sz="1600">
                <a:solidFill>
                  <a:srgbClr val="000000"/>
                </a:solidFill>
              </a:rPr>
              <a:t>Leads to maintenance free responsible behaviors, habits, and effort</a:t>
            </a:r>
            <a:endParaRPr sz="1600">
              <a:solidFill>
                <a:srgbClr val="000000"/>
              </a:solidFill>
            </a:endParaRPr>
          </a:p>
          <a:p>
            <a:pPr marL="660400" lvl="0" indent="-330200" algn="l" rtl="0">
              <a:spcBef>
                <a:spcPts val="0"/>
              </a:spcBef>
              <a:spcAft>
                <a:spcPts val="0"/>
              </a:spcAft>
              <a:buClr>
                <a:srgbClr val="000000"/>
              </a:buClr>
              <a:buSzPts val="1600"/>
              <a:buFont typeface="Arial"/>
              <a:buChar char="●"/>
            </a:pPr>
            <a:r>
              <a:rPr lang="en" sz="1600">
                <a:solidFill>
                  <a:srgbClr val="000000"/>
                </a:solidFill>
              </a:rPr>
              <a:t>Offers a relatively short amount of time to implement, and review effectiveness</a:t>
            </a:r>
            <a:endParaRPr sz="1600">
              <a:solidFill>
                <a:srgbClr val="000000"/>
              </a:solidFill>
            </a:endParaRPr>
          </a:p>
          <a:p>
            <a:pPr marL="0" lvl="0" indent="0" algn="l" rtl="0">
              <a:spcBef>
                <a:spcPts val="3300"/>
              </a:spcBef>
              <a:spcAft>
                <a:spcPts val="160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1"/>
          <p:cNvSpPr txBox="1">
            <a:spLocks noGrp="1"/>
          </p:cNvSpPr>
          <p:nvPr>
            <p:ph type="title"/>
          </p:nvPr>
        </p:nvSpPr>
        <p:spPr>
          <a:xfrm>
            <a:off x="483525" y="300175"/>
            <a:ext cx="7505700" cy="56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800"/>
              <a:t>CICO - check-in/check-out</a:t>
            </a:r>
            <a:endParaRPr sz="2800"/>
          </a:p>
        </p:txBody>
      </p:sp>
      <p:graphicFrame>
        <p:nvGraphicFramePr>
          <p:cNvPr id="252" name="Google Shape;252;p31"/>
          <p:cNvGraphicFramePr/>
          <p:nvPr/>
        </p:nvGraphicFramePr>
        <p:xfrm>
          <a:off x="3718475" y="1321888"/>
          <a:ext cx="3000000" cy="3000000"/>
        </p:xfrm>
        <a:graphic>
          <a:graphicData uri="http://schemas.openxmlformats.org/drawingml/2006/table">
            <a:tbl>
              <a:tblPr>
                <a:noFill/>
                <a:tableStyleId>{C7FDBF16-1B80-4E24-8BE2-867B3928E94B}</a:tableStyleId>
              </a:tblPr>
              <a:tblGrid>
                <a:gridCol w="799400">
                  <a:extLst>
                    <a:ext uri="{9D8B030D-6E8A-4147-A177-3AD203B41FA5}">
                      <a16:colId xmlns:a16="http://schemas.microsoft.com/office/drawing/2014/main" val="20000"/>
                    </a:ext>
                  </a:extLst>
                </a:gridCol>
                <a:gridCol w="804600">
                  <a:extLst>
                    <a:ext uri="{9D8B030D-6E8A-4147-A177-3AD203B41FA5}">
                      <a16:colId xmlns:a16="http://schemas.microsoft.com/office/drawing/2014/main" val="20001"/>
                    </a:ext>
                  </a:extLst>
                </a:gridCol>
                <a:gridCol w="804600">
                  <a:extLst>
                    <a:ext uri="{9D8B030D-6E8A-4147-A177-3AD203B41FA5}">
                      <a16:colId xmlns:a16="http://schemas.microsoft.com/office/drawing/2014/main" val="20002"/>
                    </a:ext>
                  </a:extLst>
                </a:gridCol>
                <a:gridCol w="809875">
                  <a:extLst>
                    <a:ext uri="{9D8B030D-6E8A-4147-A177-3AD203B41FA5}">
                      <a16:colId xmlns:a16="http://schemas.microsoft.com/office/drawing/2014/main" val="20003"/>
                    </a:ext>
                  </a:extLst>
                </a:gridCol>
                <a:gridCol w="809875">
                  <a:extLst>
                    <a:ext uri="{9D8B030D-6E8A-4147-A177-3AD203B41FA5}">
                      <a16:colId xmlns:a16="http://schemas.microsoft.com/office/drawing/2014/main" val="20004"/>
                    </a:ext>
                  </a:extLst>
                </a:gridCol>
                <a:gridCol w="804600">
                  <a:extLst>
                    <a:ext uri="{9D8B030D-6E8A-4147-A177-3AD203B41FA5}">
                      <a16:colId xmlns:a16="http://schemas.microsoft.com/office/drawing/2014/main" val="20005"/>
                    </a:ext>
                  </a:extLst>
                </a:gridCol>
              </a:tblGrid>
              <a:tr h="308775">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Monday</a:t>
                      </a:r>
                      <a:endParaRPr sz="800">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Tuesday</a:t>
                      </a:r>
                      <a:endParaRPr sz="800">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Wednesday</a:t>
                      </a:r>
                      <a:endParaRPr sz="800">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Thursday</a:t>
                      </a:r>
                      <a:endParaRPr sz="800">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Times New Roman"/>
                          <a:ea typeface="Times New Roman"/>
                          <a:cs typeface="Times New Roman"/>
                          <a:sym typeface="Times New Roman"/>
                        </a:rPr>
                        <a:t>Friday</a:t>
                      </a:r>
                      <a:endParaRPr sz="800">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44200">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1</a:t>
                      </a:r>
                      <a:r>
                        <a:rPr lang="en" sz="800" baseline="30000">
                          <a:latin typeface="Times New Roman"/>
                          <a:ea typeface="Times New Roman"/>
                          <a:cs typeface="Times New Roman"/>
                          <a:sym typeface="Times New Roman"/>
                        </a:rPr>
                        <a:t>st</a:t>
                      </a:r>
                      <a:r>
                        <a:rPr lang="en" sz="800">
                          <a:latin typeface="Times New Roman"/>
                          <a:ea typeface="Times New Roman"/>
                          <a:cs typeface="Times New Roman"/>
                          <a:sym typeface="Times New Roman"/>
                        </a:rPr>
                        <a:t>      	7:50-8:48</a:t>
                      </a:r>
                      <a:endParaRPr sz="800">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4200">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2</a:t>
                      </a:r>
                      <a:r>
                        <a:rPr lang="en" sz="800" baseline="30000">
                          <a:latin typeface="Times New Roman"/>
                          <a:ea typeface="Times New Roman"/>
                          <a:cs typeface="Times New Roman"/>
                          <a:sym typeface="Times New Roman"/>
                        </a:rPr>
                        <a:t>nd</a:t>
                      </a:r>
                      <a:r>
                        <a:rPr lang="en" sz="800">
                          <a:latin typeface="Times New Roman"/>
                          <a:ea typeface="Times New Roman"/>
                          <a:cs typeface="Times New Roman"/>
                          <a:sym typeface="Times New Roman"/>
                        </a:rPr>
                        <a:t>     	8:53-9:51</a:t>
                      </a:r>
                      <a:endParaRPr sz="800">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4200">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3</a:t>
                      </a:r>
                      <a:r>
                        <a:rPr lang="en" sz="800" baseline="30000">
                          <a:latin typeface="Times New Roman"/>
                          <a:ea typeface="Times New Roman"/>
                          <a:cs typeface="Times New Roman"/>
                          <a:sym typeface="Times New Roman"/>
                        </a:rPr>
                        <a:t>rd</a:t>
                      </a:r>
                      <a:r>
                        <a:rPr lang="en" sz="800">
                          <a:latin typeface="Times New Roman"/>
                          <a:ea typeface="Times New Roman"/>
                          <a:cs typeface="Times New Roman"/>
                          <a:sym typeface="Times New Roman"/>
                        </a:rPr>
                        <a:t>     	9:56-10:54</a:t>
                      </a:r>
                      <a:endParaRPr sz="800">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44200">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4</a:t>
                      </a:r>
                      <a:r>
                        <a:rPr lang="en" sz="800" baseline="30000">
                          <a:latin typeface="Times New Roman"/>
                          <a:ea typeface="Times New Roman"/>
                          <a:cs typeface="Times New Roman"/>
                          <a:sym typeface="Times New Roman"/>
                        </a:rPr>
                        <a:t>th</a:t>
                      </a:r>
                      <a:r>
                        <a:rPr lang="en" sz="800">
                          <a:latin typeface="Times New Roman"/>
                          <a:ea typeface="Times New Roman"/>
                          <a:cs typeface="Times New Roman"/>
                          <a:sym typeface="Times New Roman"/>
                        </a:rPr>
                        <a:t>     	10:59-12:39</a:t>
                      </a:r>
                      <a:endParaRPr sz="800">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44200">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5</a:t>
                      </a:r>
                      <a:r>
                        <a:rPr lang="en" sz="800" baseline="30000">
                          <a:latin typeface="Times New Roman"/>
                          <a:ea typeface="Times New Roman"/>
                          <a:cs typeface="Times New Roman"/>
                          <a:sym typeface="Times New Roman"/>
                        </a:rPr>
                        <a:t>th</a:t>
                      </a:r>
                      <a:r>
                        <a:rPr lang="en" sz="800">
                          <a:latin typeface="Times New Roman"/>
                          <a:ea typeface="Times New Roman"/>
                          <a:cs typeface="Times New Roman"/>
                          <a:sym typeface="Times New Roman"/>
                        </a:rPr>
                        <a:t>     	12:44-1:42</a:t>
                      </a:r>
                      <a:endParaRPr sz="800">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44200">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6</a:t>
                      </a:r>
                      <a:r>
                        <a:rPr lang="en" sz="800" baseline="30000">
                          <a:latin typeface="Times New Roman"/>
                          <a:ea typeface="Times New Roman"/>
                          <a:cs typeface="Times New Roman"/>
                          <a:sym typeface="Times New Roman"/>
                        </a:rPr>
                        <a:t>th</a:t>
                      </a:r>
                      <a:r>
                        <a:rPr lang="en" sz="800">
                          <a:latin typeface="Times New Roman"/>
                          <a:ea typeface="Times New Roman"/>
                          <a:cs typeface="Times New Roman"/>
                          <a:sym typeface="Times New Roman"/>
                        </a:rPr>
                        <a:t>     	1:47-2:45</a:t>
                      </a:r>
                      <a:endParaRPr sz="800">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t> </a:t>
                      </a:r>
                      <a:endParaRPr sz="8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53" name="Google Shape;253;p31"/>
          <p:cNvSpPr txBox="1"/>
          <p:nvPr/>
        </p:nvSpPr>
        <p:spPr>
          <a:xfrm>
            <a:off x="4064450" y="864175"/>
            <a:ext cx="4833000" cy="5640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1000" b="1"/>
              <a:t>   I am Safe	      I am Responsible	     I am Respectful</a:t>
            </a:r>
            <a:endParaRPr sz="1000" b="1"/>
          </a:p>
        </p:txBody>
      </p:sp>
      <p:sp>
        <p:nvSpPr>
          <p:cNvPr id="254" name="Google Shape;254;p31"/>
          <p:cNvSpPr txBox="1"/>
          <p:nvPr/>
        </p:nvSpPr>
        <p:spPr>
          <a:xfrm>
            <a:off x="4174725" y="4459225"/>
            <a:ext cx="4376700" cy="20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t>S = Satisfactory				N = Needs Improvement</a:t>
            </a:r>
            <a:endParaRPr sz="1000" b="1"/>
          </a:p>
        </p:txBody>
      </p:sp>
      <p:sp>
        <p:nvSpPr>
          <p:cNvPr id="255" name="Google Shape;255;p31"/>
          <p:cNvSpPr txBox="1"/>
          <p:nvPr/>
        </p:nvSpPr>
        <p:spPr>
          <a:xfrm>
            <a:off x="434075" y="1226575"/>
            <a:ext cx="3079500" cy="313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CICO can be implemented school/program-wide as way for students to self-monitor behavior</a:t>
            </a:r>
            <a:endParaRPr/>
          </a:p>
          <a:p>
            <a:pPr marL="0" lvl="0" indent="0" algn="l" rtl="0">
              <a:spcBef>
                <a:spcPts val="0"/>
              </a:spcBef>
              <a:spcAft>
                <a:spcPts val="0"/>
              </a:spcAft>
              <a:buNone/>
            </a:pPr>
            <a:endParaRPr/>
          </a:p>
          <a:p>
            <a:pPr marL="0" lvl="0" indent="0" algn="l" rtl="0">
              <a:spcBef>
                <a:spcPts val="0"/>
              </a:spcBef>
              <a:spcAft>
                <a:spcPts val="0"/>
              </a:spcAft>
              <a:buNone/>
            </a:pPr>
            <a:r>
              <a:rPr lang="en"/>
              <a:t>For teachers, it can be:</a:t>
            </a:r>
            <a:endParaRPr/>
          </a:p>
          <a:p>
            <a:pPr marL="0" lvl="0" indent="0" algn="l" rtl="0">
              <a:spcBef>
                <a:spcPts val="0"/>
              </a:spcBef>
              <a:spcAft>
                <a:spcPts val="0"/>
              </a:spcAft>
              <a:buNone/>
            </a:pPr>
            <a:endParaRPr/>
          </a:p>
          <a:p>
            <a:pPr marL="0" lvl="0" indent="0" algn="l" rtl="0">
              <a:spcBef>
                <a:spcPts val="0"/>
              </a:spcBef>
              <a:spcAft>
                <a:spcPts val="0"/>
              </a:spcAft>
              <a:buNone/>
            </a:pPr>
            <a:r>
              <a:rPr lang="en"/>
              <a:t>- An effective “quick-check” of behavior before beginning each period.</a:t>
            </a:r>
            <a:endParaRPr/>
          </a:p>
          <a:p>
            <a:pPr marL="0" lvl="0" indent="0" algn="l" rtl="0">
              <a:spcBef>
                <a:spcPts val="0"/>
              </a:spcBef>
              <a:spcAft>
                <a:spcPts val="0"/>
              </a:spcAft>
              <a:buNone/>
            </a:pPr>
            <a:endParaRPr/>
          </a:p>
          <a:p>
            <a:pPr marL="0" lvl="0" indent="0" algn="l" rtl="0">
              <a:spcBef>
                <a:spcPts val="0"/>
              </a:spcBef>
              <a:spcAft>
                <a:spcPts val="0"/>
              </a:spcAft>
              <a:buNone/>
            </a:pPr>
            <a:r>
              <a:rPr lang="en"/>
              <a:t>- A chance to conference and debrief with students before they exit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819150" y="414100"/>
            <a:ext cx="7505700" cy="65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Lincoln Park Public Schools</a:t>
            </a:r>
            <a:endParaRPr sz="2800"/>
          </a:p>
        </p:txBody>
      </p:sp>
      <p:sp>
        <p:nvSpPr>
          <p:cNvPr id="135" name="Google Shape;135;p14"/>
          <p:cNvSpPr txBox="1">
            <a:spLocks noGrp="1"/>
          </p:cNvSpPr>
          <p:nvPr>
            <p:ph type="body" idx="1"/>
          </p:nvPr>
        </p:nvSpPr>
        <p:spPr>
          <a:xfrm>
            <a:off x="819150" y="1065100"/>
            <a:ext cx="7505700" cy="2448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District Size: slightly under 5,000 students </a:t>
            </a:r>
            <a:endParaRPr sz="1800"/>
          </a:p>
          <a:p>
            <a:pPr marL="457200" lvl="0" indent="-342900" algn="l" rtl="0">
              <a:spcBef>
                <a:spcPts val="0"/>
              </a:spcBef>
              <a:spcAft>
                <a:spcPts val="0"/>
              </a:spcAft>
              <a:buSzPts val="1800"/>
              <a:buChar char="●"/>
            </a:pPr>
            <a:r>
              <a:rPr lang="en" sz="1800"/>
              <a:t>5 elementary schools, 1 middle school, 1 high school, 1 post-secondary school</a:t>
            </a:r>
            <a:endParaRPr sz="1800"/>
          </a:p>
          <a:p>
            <a:pPr marL="457200" lvl="0" indent="-342900" algn="l" rtl="0">
              <a:spcBef>
                <a:spcPts val="0"/>
              </a:spcBef>
              <a:spcAft>
                <a:spcPts val="0"/>
              </a:spcAft>
              <a:buSzPts val="1800"/>
              <a:buChar char="●"/>
            </a:pPr>
            <a:r>
              <a:rPr lang="en" sz="1800"/>
              <a:t>District implementation of PBIS began in 2006</a:t>
            </a:r>
            <a:endParaRPr sz="1800"/>
          </a:p>
          <a:p>
            <a:pPr marL="457200" lvl="0" indent="-342900" algn="l" rtl="0">
              <a:spcBef>
                <a:spcPts val="0"/>
              </a:spcBef>
              <a:spcAft>
                <a:spcPts val="0"/>
              </a:spcAft>
              <a:buSzPts val="1800"/>
              <a:buChar char="●"/>
            </a:pPr>
            <a:r>
              <a:rPr lang="en" sz="1800"/>
              <a:t>878 students with IEPs serviced within the district</a:t>
            </a:r>
            <a:endParaRPr sz="1800"/>
          </a:p>
          <a:p>
            <a:pPr marL="457200" lvl="0" indent="-342900" algn="l" rtl="0">
              <a:spcBef>
                <a:spcPts val="0"/>
              </a:spcBef>
              <a:spcAft>
                <a:spcPts val="0"/>
              </a:spcAft>
              <a:buSzPts val="1800"/>
              <a:buChar char="●"/>
            </a:pPr>
            <a:r>
              <a:rPr lang="en" sz="1800"/>
              <a:t>225 students in the ASD program from pre-K through post-secondary </a:t>
            </a:r>
            <a:endParaRPr sz="1800"/>
          </a:p>
          <a:p>
            <a:pPr marL="457200" lvl="0" indent="-342900" algn="l" rtl="0">
              <a:spcBef>
                <a:spcPts val="0"/>
              </a:spcBef>
              <a:spcAft>
                <a:spcPts val="0"/>
              </a:spcAft>
              <a:buSzPts val="1800"/>
              <a:buChar char="●"/>
            </a:pPr>
            <a:r>
              <a:rPr lang="en" sz="1800"/>
              <a:t>3 general education behavior specialists, 2 ASD behavior specialists, 1 general education OT, social workers in every building, student advocates in every building, special education speech pathologists and OTs for students with IEPs </a:t>
            </a:r>
            <a:endParaRPr sz="1800"/>
          </a:p>
          <a:p>
            <a:pPr marL="0" lvl="0" indent="0" algn="l" rtl="0">
              <a:spcBef>
                <a:spcPts val="1600"/>
              </a:spcBef>
              <a:spcAft>
                <a:spcPts val="16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graphicFrame>
        <p:nvGraphicFramePr>
          <p:cNvPr id="260" name="Google Shape;260;p32"/>
          <p:cNvGraphicFramePr/>
          <p:nvPr/>
        </p:nvGraphicFramePr>
        <p:xfrm>
          <a:off x="450600" y="825000"/>
          <a:ext cx="3000000" cy="3000000"/>
        </p:xfrm>
        <a:graphic>
          <a:graphicData uri="http://schemas.openxmlformats.org/drawingml/2006/table">
            <a:tbl>
              <a:tblPr>
                <a:noFill/>
                <a:tableStyleId>{C7FDBF16-1B80-4E24-8BE2-867B3928E94B}</a:tableStyleId>
              </a:tblPr>
              <a:tblGrid>
                <a:gridCol w="1078925">
                  <a:extLst>
                    <a:ext uri="{9D8B030D-6E8A-4147-A177-3AD203B41FA5}">
                      <a16:colId xmlns:a16="http://schemas.microsoft.com/office/drawing/2014/main" val="20000"/>
                    </a:ext>
                  </a:extLst>
                </a:gridCol>
                <a:gridCol w="983725">
                  <a:extLst>
                    <a:ext uri="{9D8B030D-6E8A-4147-A177-3AD203B41FA5}">
                      <a16:colId xmlns:a16="http://schemas.microsoft.com/office/drawing/2014/main" val="20001"/>
                    </a:ext>
                  </a:extLst>
                </a:gridCol>
                <a:gridCol w="994300">
                  <a:extLst>
                    <a:ext uri="{9D8B030D-6E8A-4147-A177-3AD203B41FA5}">
                      <a16:colId xmlns:a16="http://schemas.microsoft.com/office/drawing/2014/main" val="20002"/>
                    </a:ext>
                  </a:extLst>
                </a:gridCol>
                <a:gridCol w="994300">
                  <a:extLst>
                    <a:ext uri="{9D8B030D-6E8A-4147-A177-3AD203B41FA5}">
                      <a16:colId xmlns:a16="http://schemas.microsoft.com/office/drawing/2014/main" val="20003"/>
                    </a:ext>
                  </a:extLst>
                </a:gridCol>
                <a:gridCol w="994300">
                  <a:extLst>
                    <a:ext uri="{9D8B030D-6E8A-4147-A177-3AD203B41FA5}">
                      <a16:colId xmlns:a16="http://schemas.microsoft.com/office/drawing/2014/main" val="20004"/>
                    </a:ext>
                  </a:extLst>
                </a:gridCol>
                <a:gridCol w="1036600">
                  <a:extLst>
                    <a:ext uri="{9D8B030D-6E8A-4147-A177-3AD203B41FA5}">
                      <a16:colId xmlns:a16="http://schemas.microsoft.com/office/drawing/2014/main" val="20005"/>
                    </a:ext>
                  </a:extLst>
                </a:gridCol>
                <a:gridCol w="994300">
                  <a:extLst>
                    <a:ext uri="{9D8B030D-6E8A-4147-A177-3AD203B41FA5}">
                      <a16:colId xmlns:a16="http://schemas.microsoft.com/office/drawing/2014/main" val="20006"/>
                    </a:ext>
                  </a:extLst>
                </a:gridCol>
                <a:gridCol w="973150">
                  <a:extLst>
                    <a:ext uri="{9D8B030D-6E8A-4147-A177-3AD203B41FA5}">
                      <a16:colId xmlns:a16="http://schemas.microsoft.com/office/drawing/2014/main" val="20007"/>
                    </a:ext>
                  </a:extLst>
                </a:gridCol>
              </a:tblGrid>
              <a:tr h="371150">
                <a:tc rowSpan="2">
                  <a:txBody>
                    <a:bodyPr/>
                    <a:lstStyle/>
                    <a:p>
                      <a:pPr marL="0" lvl="0" indent="0" algn="l" rtl="0">
                        <a:lnSpc>
                          <a:spcPct val="115000"/>
                        </a:lnSpc>
                        <a:spcBef>
                          <a:spcPts val="0"/>
                        </a:spcBef>
                        <a:spcAft>
                          <a:spcPts val="0"/>
                        </a:spcAft>
                        <a:buNone/>
                      </a:pPr>
                      <a:r>
                        <a:rPr lang="en"/>
                        <a:t>Month</a:t>
                      </a:r>
                      <a:endParaRPr/>
                    </a:p>
                    <a:p>
                      <a:pPr marL="0" lvl="0" indent="0" algn="l" rtl="0">
                        <a:lnSpc>
                          <a:spcPct val="115000"/>
                        </a:lnSpc>
                        <a:spcBef>
                          <a:spcPts val="0"/>
                        </a:spcBef>
                        <a:spcAft>
                          <a:spcPts val="0"/>
                        </a:spcAft>
                        <a:buNone/>
                      </a:pPr>
                      <a:r>
                        <a:rPr lang="en"/>
                        <a:t>2018-2019</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gridSpan="7">
                  <a:txBody>
                    <a:bodyPr/>
                    <a:lstStyle/>
                    <a:p>
                      <a:pPr marL="0" lvl="0" indent="0" algn="l" rtl="0">
                        <a:spcBef>
                          <a:spcPts val="0"/>
                        </a:spcBef>
                        <a:spcAft>
                          <a:spcPts val="0"/>
                        </a:spcAft>
                        <a:buNone/>
                      </a:pPr>
                      <a:r>
                        <a:rPr lang="en"/>
                        <a:t>Academic Classroom Hour</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1425">
                <a:tc vMerge="1">
                  <a:txBody>
                    <a:bodyPr/>
                    <a:lstStyle/>
                    <a:p>
                      <a:endParaRPr lang="en-US"/>
                    </a:p>
                  </a:txBody>
                  <a:tcPr/>
                </a:tc>
                <a:tc>
                  <a:txBody>
                    <a:bodyPr/>
                    <a:lstStyle/>
                    <a:p>
                      <a:pPr marL="0" lvl="0" indent="0" algn="l" rtl="0">
                        <a:lnSpc>
                          <a:spcPct val="115000"/>
                        </a:lnSpc>
                        <a:spcBef>
                          <a:spcPts val="0"/>
                        </a:spcBef>
                        <a:spcAft>
                          <a:spcPts val="0"/>
                        </a:spcAft>
                        <a:buNone/>
                      </a:pPr>
                      <a:r>
                        <a:rPr lang="en" sz="1100" b="1"/>
                        <a:t>1</a:t>
                      </a:r>
                      <a:r>
                        <a:rPr lang="en" sz="1100" b="1" baseline="30000"/>
                        <a:t>st</a:t>
                      </a:r>
                      <a:endParaRPr sz="1100" b="1" baseline="300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2</a:t>
                      </a:r>
                      <a:r>
                        <a:rPr lang="en" sz="1100" b="1" baseline="30000"/>
                        <a:t>nd</a:t>
                      </a:r>
                      <a:endParaRPr sz="1100" b="1" baseline="300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3</a:t>
                      </a:r>
                      <a:r>
                        <a:rPr lang="en" sz="1100" b="1" baseline="30000"/>
                        <a:t>rd</a:t>
                      </a:r>
                      <a:endParaRPr sz="1100" b="1" baseline="300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4</a:t>
                      </a:r>
                      <a:r>
                        <a:rPr lang="en" sz="1100" b="1" baseline="30000"/>
                        <a:t>th</a:t>
                      </a:r>
                      <a:endParaRPr sz="1100" b="1" baseline="300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Lunch</a:t>
                      </a:r>
                      <a:endParaRPr sz="1100"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5</a:t>
                      </a:r>
                      <a:r>
                        <a:rPr lang="en" sz="1100" b="1" baseline="30000"/>
                        <a:t>th</a:t>
                      </a:r>
                      <a:endParaRPr sz="1100" b="1" baseline="300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6</a:t>
                      </a:r>
                      <a:r>
                        <a:rPr lang="en" sz="1100" b="1" baseline="30000"/>
                        <a:t>th</a:t>
                      </a:r>
                      <a:endParaRPr sz="1100" b="1" baseline="300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07200">
                <a:tc>
                  <a:txBody>
                    <a:bodyPr/>
                    <a:lstStyle/>
                    <a:p>
                      <a:pPr marL="0" lvl="0" indent="0" algn="l" rtl="0">
                        <a:lnSpc>
                          <a:spcPct val="115000"/>
                        </a:lnSpc>
                        <a:spcBef>
                          <a:spcPts val="0"/>
                        </a:spcBef>
                        <a:spcAft>
                          <a:spcPts val="0"/>
                        </a:spcAft>
                        <a:buNone/>
                      </a:pPr>
                      <a:r>
                        <a:rPr lang="en"/>
                        <a:t>September</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1/18</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0/18</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1/18</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0/18</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0/18</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0/18</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0/18</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07200">
                <a:tc>
                  <a:txBody>
                    <a:bodyPr/>
                    <a:lstStyle/>
                    <a:p>
                      <a:pPr marL="0" lvl="0" indent="0" algn="l" rtl="0">
                        <a:lnSpc>
                          <a:spcPct val="115000"/>
                        </a:lnSpc>
                        <a:spcBef>
                          <a:spcPts val="0"/>
                        </a:spcBef>
                        <a:spcAft>
                          <a:spcPts val="0"/>
                        </a:spcAft>
                        <a:buNone/>
                      </a:pPr>
                      <a:r>
                        <a:rPr lang="en"/>
                        <a:t>October</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0/20</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0/20</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2/20</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1/20</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0/20</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2/20</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0/20</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07200">
                <a:tc>
                  <a:txBody>
                    <a:bodyPr/>
                    <a:lstStyle/>
                    <a:p>
                      <a:pPr marL="0" lvl="0" indent="0" algn="l" rtl="0">
                        <a:lnSpc>
                          <a:spcPct val="115000"/>
                        </a:lnSpc>
                        <a:spcBef>
                          <a:spcPts val="0"/>
                        </a:spcBef>
                        <a:spcAft>
                          <a:spcPts val="0"/>
                        </a:spcAft>
                        <a:buNone/>
                      </a:pPr>
                      <a:r>
                        <a:rPr lang="en"/>
                        <a:t>November</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0/16</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0/16</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1/16</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1/16</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1/16</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3/16</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0/16</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07200">
                <a:tc>
                  <a:txBody>
                    <a:bodyPr/>
                    <a:lstStyle/>
                    <a:p>
                      <a:pPr marL="0" lvl="0" indent="0" algn="l" rtl="0">
                        <a:lnSpc>
                          <a:spcPct val="115000"/>
                        </a:lnSpc>
                        <a:spcBef>
                          <a:spcPts val="0"/>
                        </a:spcBef>
                        <a:spcAft>
                          <a:spcPts val="0"/>
                        </a:spcAft>
                        <a:buNone/>
                      </a:pPr>
                      <a:r>
                        <a:rPr lang="en"/>
                        <a:t>December</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0/15</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0/15</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1/15</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1/15</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1/15</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1/15</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0/15</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07200">
                <a:tc>
                  <a:txBody>
                    <a:bodyPr/>
                    <a:lstStyle/>
                    <a:p>
                      <a:pPr marL="0" lvl="0" indent="0" algn="l" rtl="0">
                        <a:lnSpc>
                          <a:spcPct val="115000"/>
                        </a:lnSpc>
                        <a:spcBef>
                          <a:spcPts val="0"/>
                        </a:spcBef>
                        <a:spcAft>
                          <a:spcPts val="0"/>
                        </a:spcAft>
                        <a:buNone/>
                      </a:pPr>
                      <a:r>
                        <a:rPr lang="en"/>
                        <a:t>January</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0/14</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0/14</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0/14</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4/14</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1/14</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3/14</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0/14</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07200">
                <a:tc>
                  <a:txBody>
                    <a:bodyPr/>
                    <a:lstStyle/>
                    <a:p>
                      <a:pPr marL="0" lvl="0" indent="0" algn="l" rtl="0">
                        <a:lnSpc>
                          <a:spcPct val="115000"/>
                        </a:lnSpc>
                        <a:spcBef>
                          <a:spcPts val="0"/>
                        </a:spcBef>
                        <a:spcAft>
                          <a:spcPts val="0"/>
                        </a:spcAft>
                        <a:buNone/>
                      </a:pPr>
                      <a:r>
                        <a:rPr lang="en"/>
                        <a:t>February</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0/16</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0/16</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1/16</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5/16</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2/16</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1/16</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t>0/16</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07200">
                <a:tc>
                  <a:txBody>
                    <a:bodyPr/>
                    <a:lstStyle/>
                    <a:p>
                      <a:pPr marL="0" lvl="0" indent="0" algn="l" rtl="0">
                        <a:lnSpc>
                          <a:spcPct val="115000"/>
                        </a:lnSpc>
                        <a:spcBef>
                          <a:spcPts val="0"/>
                        </a:spcBef>
                        <a:spcAft>
                          <a:spcPts val="0"/>
                        </a:spcAft>
                        <a:buNone/>
                      </a:pPr>
                      <a:r>
                        <a:rPr lang="en"/>
                        <a:t>Totals</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1</a:t>
                      </a:r>
                      <a:endParaRPr sz="1100"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0</a:t>
                      </a:r>
                      <a:endParaRPr sz="1100"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6</a:t>
                      </a:r>
                      <a:endParaRPr sz="1100"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12</a:t>
                      </a:r>
                      <a:endParaRPr sz="1100"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4</a:t>
                      </a:r>
                      <a:endParaRPr sz="1100"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10</a:t>
                      </a:r>
                      <a:endParaRPr sz="1100"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0</a:t>
                      </a:r>
                      <a:endParaRPr sz="1100"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61" name="Google Shape;261;p32"/>
          <p:cNvSpPr txBox="1"/>
          <p:nvPr/>
        </p:nvSpPr>
        <p:spPr>
          <a:xfrm>
            <a:off x="450600" y="287100"/>
            <a:ext cx="8049600" cy="53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lt1"/>
                </a:solidFill>
                <a:latin typeface="Nunito"/>
                <a:ea typeface="Nunito"/>
                <a:cs typeface="Nunito"/>
                <a:sym typeface="Nunito"/>
              </a:rPr>
              <a:t>CICO - check-in/check-out for Tier 3 students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3"/>
          <p:cNvSpPr txBox="1">
            <a:spLocks noGrp="1"/>
          </p:cNvSpPr>
          <p:nvPr>
            <p:ph type="title"/>
          </p:nvPr>
        </p:nvSpPr>
        <p:spPr>
          <a:xfrm>
            <a:off x="654025" y="368950"/>
            <a:ext cx="7505700" cy="68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t>CICO data - What does it tell us?</a:t>
            </a:r>
            <a:endParaRPr/>
          </a:p>
        </p:txBody>
      </p:sp>
      <p:sp>
        <p:nvSpPr>
          <p:cNvPr id="267" name="Google Shape;267;p33"/>
          <p:cNvSpPr txBox="1">
            <a:spLocks noGrp="1"/>
          </p:cNvSpPr>
          <p:nvPr>
            <p:ph type="body" idx="1"/>
          </p:nvPr>
        </p:nvSpPr>
        <p:spPr>
          <a:xfrm>
            <a:off x="6894925" y="1052950"/>
            <a:ext cx="1973100" cy="357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It tells us that our student is struggling during 4th and 5th hour.</a:t>
            </a:r>
            <a:endParaRPr sz="1600"/>
          </a:p>
          <a:p>
            <a:pPr marL="0" lvl="0" indent="0" algn="l" rtl="0">
              <a:spcBef>
                <a:spcPts val="1600"/>
              </a:spcBef>
              <a:spcAft>
                <a:spcPts val="0"/>
              </a:spcAft>
              <a:buNone/>
            </a:pPr>
            <a:endParaRPr sz="1600"/>
          </a:p>
          <a:p>
            <a:pPr marL="0" lvl="0" indent="0" algn="l" rtl="0">
              <a:spcBef>
                <a:spcPts val="1600"/>
              </a:spcBef>
              <a:spcAft>
                <a:spcPts val="0"/>
              </a:spcAft>
              <a:buNone/>
            </a:pPr>
            <a:r>
              <a:rPr lang="en" sz="1600"/>
              <a:t>It tells us that we need to investigate what is happening during these times.</a:t>
            </a:r>
            <a:endParaRPr sz="1600"/>
          </a:p>
          <a:p>
            <a:pPr marL="0" lvl="0" indent="0" algn="l" rtl="0">
              <a:spcBef>
                <a:spcPts val="1600"/>
              </a:spcBef>
              <a:spcAft>
                <a:spcPts val="0"/>
              </a:spcAft>
              <a:buNone/>
            </a:pPr>
            <a:endParaRPr sz="1800"/>
          </a:p>
          <a:p>
            <a:pPr marL="0" lvl="0" indent="0" algn="l" rtl="0">
              <a:spcBef>
                <a:spcPts val="1600"/>
              </a:spcBef>
              <a:spcAft>
                <a:spcPts val="0"/>
              </a:spcAft>
              <a:buNone/>
            </a:pPr>
            <a:endParaRPr sz="1800"/>
          </a:p>
          <a:p>
            <a:pPr marL="0" lvl="0" indent="0" algn="l" rtl="0">
              <a:spcBef>
                <a:spcPts val="1600"/>
              </a:spcBef>
              <a:spcAft>
                <a:spcPts val="1600"/>
              </a:spcAft>
              <a:buNone/>
            </a:pPr>
            <a:endParaRPr sz="1800"/>
          </a:p>
        </p:txBody>
      </p:sp>
      <p:pic>
        <p:nvPicPr>
          <p:cNvPr id="268" name="Google Shape;268;p33"/>
          <p:cNvPicPr preferRelativeResize="0"/>
          <p:nvPr/>
        </p:nvPicPr>
        <p:blipFill>
          <a:blip r:embed="rId3">
            <a:alphaModFix/>
          </a:blip>
          <a:stretch>
            <a:fillRect/>
          </a:stretch>
        </p:blipFill>
        <p:spPr>
          <a:xfrm>
            <a:off x="399075" y="1052950"/>
            <a:ext cx="6385024" cy="3571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4"/>
          <p:cNvSpPr txBox="1"/>
          <p:nvPr/>
        </p:nvSpPr>
        <p:spPr>
          <a:xfrm flipH="1">
            <a:off x="6707050" y="1076975"/>
            <a:ext cx="2172600" cy="35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alibri"/>
                <a:ea typeface="Calibri"/>
                <a:cs typeface="Calibri"/>
                <a:sym typeface="Calibri"/>
              </a:rPr>
              <a:t>It tells us that incidents of behavior have steadily increased from September through January.</a:t>
            </a: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r>
              <a:rPr lang="en" sz="1600">
                <a:latin typeface="Calibri"/>
                <a:ea typeface="Calibri"/>
                <a:cs typeface="Calibri"/>
                <a:sym typeface="Calibri"/>
              </a:rPr>
              <a:t>It tells us that we need to revise, regroup, and refocus our strategies.</a:t>
            </a:r>
            <a:endParaRPr sz="1600">
              <a:latin typeface="Calibri"/>
              <a:ea typeface="Calibri"/>
              <a:cs typeface="Calibri"/>
              <a:sym typeface="Calibri"/>
            </a:endParaRPr>
          </a:p>
        </p:txBody>
      </p:sp>
      <p:sp>
        <p:nvSpPr>
          <p:cNvPr id="274" name="Google Shape;274;p34"/>
          <p:cNvSpPr txBox="1"/>
          <p:nvPr/>
        </p:nvSpPr>
        <p:spPr>
          <a:xfrm>
            <a:off x="336650" y="222175"/>
            <a:ext cx="8287500" cy="6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Nunito"/>
                <a:ea typeface="Nunito"/>
                <a:cs typeface="Nunito"/>
                <a:sym typeface="Nunito"/>
              </a:rPr>
              <a:t>CICO data - What does it tell us?</a:t>
            </a:r>
            <a:endParaRPr/>
          </a:p>
        </p:txBody>
      </p:sp>
      <p:pic>
        <p:nvPicPr>
          <p:cNvPr id="275" name="Google Shape;275;p34"/>
          <p:cNvPicPr preferRelativeResize="0"/>
          <p:nvPr/>
        </p:nvPicPr>
        <p:blipFill>
          <a:blip r:embed="rId3">
            <a:alphaModFix/>
          </a:blip>
          <a:stretch>
            <a:fillRect/>
          </a:stretch>
        </p:blipFill>
        <p:spPr>
          <a:xfrm>
            <a:off x="336650" y="868263"/>
            <a:ext cx="6102001" cy="4000924"/>
          </a:xfrm>
          <a:prstGeom prst="rect">
            <a:avLst/>
          </a:prstGeom>
          <a:noFill/>
          <a:ln>
            <a:noFill/>
          </a:ln>
        </p:spPr>
      </p:pic>
      <p:sp>
        <p:nvSpPr>
          <p:cNvPr id="276" name="Google Shape;276;p34"/>
          <p:cNvSpPr/>
          <p:nvPr/>
        </p:nvSpPr>
        <p:spPr>
          <a:xfrm>
            <a:off x="4910200" y="1337800"/>
            <a:ext cx="1122000" cy="672900"/>
          </a:xfrm>
          <a:prstGeom prst="wedgeRectCallout">
            <a:avLst>
              <a:gd name="adj1" fmla="val -45049"/>
              <a:gd name="adj2" fmla="val 214148"/>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t>Change in interventions</a:t>
            </a:r>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5"/>
          <p:cNvSpPr txBox="1">
            <a:spLocks noGrp="1"/>
          </p:cNvSpPr>
          <p:nvPr>
            <p:ph type="title"/>
          </p:nvPr>
        </p:nvSpPr>
        <p:spPr>
          <a:xfrm>
            <a:off x="819150" y="431350"/>
            <a:ext cx="7505700" cy="6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CICO - Positive reinforcement -LPHS</a:t>
            </a:r>
            <a:endParaRPr sz="2800"/>
          </a:p>
        </p:txBody>
      </p:sp>
      <p:graphicFrame>
        <p:nvGraphicFramePr>
          <p:cNvPr id="282" name="Google Shape;282;p35"/>
          <p:cNvGraphicFramePr/>
          <p:nvPr/>
        </p:nvGraphicFramePr>
        <p:xfrm>
          <a:off x="706650" y="983325"/>
          <a:ext cx="3000000" cy="3000000"/>
        </p:xfrm>
        <a:graphic>
          <a:graphicData uri="http://schemas.openxmlformats.org/drawingml/2006/table">
            <a:tbl>
              <a:tblPr>
                <a:noFill/>
                <a:tableStyleId>{C7FDBF16-1B80-4E24-8BE2-867B3928E94B}</a:tableStyleId>
              </a:tblPr>
              <a:tblGrid>
                <a:gridCol w="2550075">
                  <a:extLst>
                    <a:ext uri="{9D8B030D-6E8A-4147-A177-3AD203B41FA5}">
                      <a16:colId xmlns:a16="http://schemas.microsoft.com/office/drawing/2014/main" val="20000"/>
                    </a:ext>
                  </a:extLst>
                </a:gridCol>
                <a:gridCol w="2422025">
                  <a:extLst>
                    <a:ext uri="{9D8B030D-6E8A-4147-A177-3AD203B41FA5}">
                      <a16:colId xmlns:a16="http://schemas.microsoft.com/office/drawing/2014/main" val="20001"/>
                    </a:ext>
                  </a:extLst>
                </a:gridCol>
                <a:gridCol w="2646100">
                  <a:extLst>
                    <a:ext uri="{9D8B030D-6E8A-4147-A177-3AD203B41FA5}">
                      <a16:colId xmlns:a16="http://schemas.microsoft.com/office/drawing/2014/main" val="20002"/>
                    </a:ext>
                  </a:extLst>
                </a:gridCol>
              </a:tblGrid>
              <a:tr h="655475">
                <a:tc>
                  <a:txBody>
                    <a:bodyPr/>
                    <a:lstStyle/>
                    <a:p>
                      <a:pPr marL="0" lvl="0" indent="0" algn="ctr" rtl="0">
                        <a:lnSpc>
                          <a:spcPct val="115000"/>
                        </a:lnSpc>
                        <a:spcBef>
                          <a:spcPts val="0"/>
                        </a:spcBef>
                        <a:spcAft>
                          <a:spcPts val="0"/>
                        </a:spcAft>
                        <a:buNone/>
                      </a:pPr>
                      <a:r>
                        <a:rPr lang="en" b="1"/>
                        <a:t>Weekly average of “S”</a:t>
                      </a:r>
                      <a:endParaRPr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Classroom</a:t>
                      </a:r>
                      <a:endParaRPr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b="1"/>
                        <a:t>Specific activity/reward</a:t>
                      </a:r>
                      <a:endParaRPr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56975">
                <a:tc>
                  <a:txBody>
                    <a:bodyPr/>
                    <a:lstStyle/>
                    <a:p>
                      <a:pPr marL="0" lvl="0" indent="0" algn="l" rtl="0">
                        <a:lnSpc>
                          <a:spcPct val="115000"/>
                        </a:lnSpc>
                        <a:spcBef>
                          <a:spcPts val="0"/>
                        </a:spcBef>
                        <a:spcAft>
                          <a:spcPts val="0"/>
                        </a:spcAft>
                        <a:buNone/>
                      </a:pPr>
                      <a:r>
                        <a:rPr lang="en" sz="1800"/>
                        <a:t>100%-90%</a:t>
                      </a:r>
                      <a:endParaRPr sz="18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800"/>
                        <a:t>Donaldson/Szypula</a:t>
                      </a:r>
                      <a:endParaRPr sz="18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800"/>
                        <a:t>Technology Room</a:t>
                      </a:r>
                      <a:endParaRPr sz="18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56975">
                <a:tc>
                  <a:txBody>
                    <a:bodyPr/>
                    <a:lstStyle/>
                    <a:p>
                      <a:pPr marL="0" lvl="0" indent="0" algn="l" rtl="0">
                        <a:lnSpc>
                          <a:spcPct val="115000"/>
                        </a:lnSpc>
                        <a:spcBef>
                          <a:spcPts val="0"/>
                        </a:spcBef>
                        <a:spcAft>
                          <a:spcPts val="0"/>
                        </a:spcAft>
                        <a:buNone/>
                      </a:pPr>
                      <a:r>
                        <a:rPr lang="en" sz="1800"/>
                        <a:t>89%-80%</a:t>
                      </a:r>
                      <a:endParaRPr sz="18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800"/>
                        <a:t>Voltattorni</a:t>
                      </a:r>
                      <a:endParaRPr sz="18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800"/>
                        <a:t>Arts and Crafts</a:t>
                      </a:r>
                      <a:endParaRPr sz="18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56975">
                <a:tc>
                  <a:txBody>
                    <a:bodyPr/>
                    <a:lstStyle/>
                    <a:p>
                      <a:pPr marL="0" lvl="0" indent="0" algn="l" rtl="0">
                        <a:lnSpc>
                          <a:spcPct val="115000"/>
                        </a:lnSpc>
                        <a:spcBef>
                          <a:spcPts val="0"/>
                        </a:spcBef>
                        <a:spcAft>
                          <a:spcPts val="0"/>
                        </a:spcAft>
                        <a:buNone/>
                      </a:pPr>
                      <a:r>
                        <a:rPr lang="en" sz="1800"/>
                        <a:t>79%-70%</a:t>
                      </a:r>
                      <a:endParaRPr sz="18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800"/>
                        <a:t>Nikischer</a:t>
                      </a:r>
                      <a:endParaRPr sz="18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800"/>
                        <a:t>Game Room</a:t>
                      </a:r>
                      <a:endParaRPr sz="18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56975">
                <a:tc>
                  <a:txBody>
                    <a:bodyPr/>
                    <a:lstStyle/>
                    <a:p>
                      <a:pPr marL="0" lvl="0" indent="0" algn="l" rtl="0">
                        <a:lnSpc>
                          <a:spcPct val="115000"/>
                        </a:lnSpc>
                        <a:spcBef>
                          <a:spcPts val="0"/>
                        </a:spcBef>
                        <a:spcAft>
                          <a:spcPts val="0"/>
                        </a:spcAft>
                        <a:buNone/>
                      </a:pPr>
                      <a:r>
                        <a:rPr lang="en" sz="1800"/>
                        <a:t>69%-0%</a:t>
                      </a:r>
                      <a:endParaRPr sz="18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800"/>
                        <a:t>Vargo</a:t>
                      </a:r>
                      <a:endParaRPr sz="18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800"/>
                        <a:t>PBIS reteaching</a:t>
                      </a:r>
                      <a:endParaRPr sz="1800"/>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6"/>
          <p:cNvSpPr txBox="1">
            <a:spLocks noGrp="1"/>
          </p:cNvSpPr>
          <p:nvPr>
            <p:ph type="title"/>
          </p:nvPr>
        </p:nvSpPr>
        <p:spPr>
          <a:xfrm>
            <a:off x="819150" y="404725"/>
            <a:ext cx="7505700" cy="63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LP Middle School LINKS/High School P2P</a:t>
            </a:r>
            <a:endParaRPr sz="2800"/>
          </a:p>
        </p:txBody>
      </p:sp>
      <p:sp>
        <p:nvSpPr>
          <p:cNvPr id="288" name="Google Shape;288;p36"/>
          <p:cNvSpPr txBox="1">
            <a:spLocks noGrp="1"/>
          </p:cNvSpPr>
          <p:nvPr>
            <p:ph type="body" idx="1"/>
          </p:nvPr>
        </p:nvSpPr>
        <p:spPr>
          <a:xfrm>
            <a:off x="606375" y="1110225"/>
            <a:ext cx="3551100" cy="369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b="1" u="sng"/>
              <a:t>Middle School LINKS</a:t>
            </a:r>
            <a:endParaRPr sz="1400" b="1" u="sng"/>
          </a:p>
          <a:p>
            <a:pPr marL="0" lvl="0" indent="0" algn="ctr" rtl="0">
              <a:spcBef>
                <a:spcPts val="1600"/>
              </a:spcBef>
              <a:spcAft>
                <a:spcPts val="0"/>
              </a:spcAft>
              <a:buNone/>
            </a:pPr>
            <a:r>
              <a:rPr lang="en" sz="1400" b="1"/>
              <a:t>30 general education students</a:t>
            </a:r>
            <a:endParaRPr sz="1400" b="1"/>
          </a:p>
          <a:p>
            <a:pPr marL="0" lvl="0" indent="0" algn="ctr" rtl="0">
              <a:spcBef>
                <a:spcPts val="1600"/>
              </a:spcBef>
              <a:spcAft>
                <a:spcPts val="0"/>
              </a:spcAft>
              <a:buNone/>
            </a:pPr>
            <a:r>
              <a:rPr lang="en" sz="1400" b="1"/>
              <a:t>ALL ASD students participate whether they push-in to a gen edu class with a peer or the peers push-in to the ASD classes (reverse inclusion)</a:t>
            </a:r>
            <a:endParaRPr sz="1400" b="1"/>
          </a:p>
          <a:p>
            <a:pPr marL="0" lvl="0" indent="0" algn="ctr" rtl="0">
              <a:spcBef>
                <a:spcPts val="1600"/>
              </a:spcBef>
              <a:spcAft>
                <a:spcPts val="1600"/>
              </a:spcAft>
              <a:buNone/>
            </a:pPr>
            <a:r>
              <a:rPr lang="en" sz="1400" b="1">
                <a:solidFill>
                  <a:srgbClr val="222222"/>
                </a:solidFill>
                <a:highlight>
                  <a:srgbClr val="FFFFFF"/>
                </a:highlight>
              </a:rPr>
              <a:t>The peer to peer supports are there to be friends, role models and social liaisons linking students with autism to the rest of the school and helping them access atypical middle school experiences with the greatest amount of independence possible.</a:t>
            </a:r>
            <a:endParaRPr sz="1400" b="1"/>
          </a:p>
        </p:txBody>
      </p:sp>
      <p:sp>
        <p:nvSpPr>
          <p:cNvPr id="289" name="Google Shape;289;p36"/>
          <p:cNvSpPr txBox="1">
            <a:spLocks noGrp="1"/>
          </p:cNvSpPr>
          <p:nvPr>
            <p:ph type="body" idx="1"/>
          </p:nvPr>
        </p:nvSpPr>
        <p:spPr>
          <a:xfrm>
            <a:off x="4728150" y="1110225"/>
            <a:ext cx="4076700" cy="321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b="1" u="sng"/>
              <a:t>High School Peer-to-Peer</a:t>
            </a:r>
            <a:endParaRPr sz="1400" b="1" u="sng"/>
          </a:p>
          <a:p>
            <a:pPr marL="0" lvl="0" indent="0" algn="ctr" rtl="0">
              <a:spcBef>
                <a:spcPts val="1600"/>
              </a:spcBef>
              <a:spcAft>
                <a:spcPts val="0"/>
              </a:spcAft>
              <a:buNone/>
            </a:pPr>
            <a:r>
              <a:rPr lang="en" sz="1400" b="1"/>
              <a:t>36 ASD students, 22 participate in peer to peer (61%)</a:t>
            </a:r>
            <a:endParaRPr sz="1400" b="1"/>
          </a:p>
          <a:p>
            <a:pPr marL="0" lvl="0" indent="0" algn="ctr" rtl="0">
              <a:spcBef>
                <a:spcPts val="1600"/>
              </a:spcBef>
              <a:spcAft>
                <a:spcPts val="0"/>
              </a:spcAft>
              <a:buNone/>
            </a:pPr>
            <a:r>
              <a:rPr lang="en" sz="1400" b="1"/>
              <a:t>4 students act as peers for an entire classroom, so that every student in the ASD program has access to a peer at least one hour per day.</a:t>
            </a:r>
            <a:endParaRPr sz="1400" b="1"/>
          </a:p>
          <a:p>
            <a:pPr marL="0" lvl="0" indent="0" algn="ctr" rtl="0">
              <a:spcBef>
                <a:spcPts val="1600"/>
              </a:spcBef>
              <a:spcAft>
                <a:spcPts val="0"/>
              </a:spcAft>
              <a:buNone/>
            </a:pPr>
            <a:r>
              <a:rPr lang="en" sz="1400" b="1"/>
              <a:t>During the 2016-2017 school-year, only 6 students in the ASD program attended a general education class.  This school-year, 12 students attend a general education class. 8 of which attend multiple general education classes per day.</a:t>
            </a:r>
            <a:endParaRPr sz="1400" b="1"/>
          </a:p>
          <a:p>
            <a:pPr marL="0" lvl="0" indent="0" algn="ctr" rtl="0">
              <a:spcBef>
                <a:spcPts val="1600"/>
              </a:spcBef>
              <a:spcAft>
                <a:spcPts val="0"/>
              </a:spcAft>
              <a:buClr>
                <a:srgbClr val="000000"/>
              </a:buClr>
              <a:buSzPts val="1100"/>
              <a:buFont typeface="Arial"/>
              <a:buNone/>
            </a:pPr>
            <a:endParaRPr b="1"/>
          </a:p>
          <a:p>
            <a:pPr marL="0" lvl="0" indent="0" algn="ctr" rtl="0">
              <a:spcBef>
                <a:spcPts val="1600"/>
              </a:spcBef>
              <a:spcAft>
                <a:spcPts val="0"/>
              </a:spcAft>
              <a:buNone/>
            </a:pPr>
            <a:endParaRPr/>
          </a:p>
          <a:p>
            <a:pPr marL="0" lvl="0" indent="0" algn="ctr" rtl="0">
              <a:spcBef>
                <a:spcPts val="1600"/>
              </a:spcBef>
              <a:spcAft>
                <a:spcPts val="160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7"/>
          <p:cNvSpPr txBox="1">
            <a:spLocks noGrp="1"/>
          </p:cNvSpPr>
          <p:nvPr>
            <p:ph type="title"/>
          </p:nvPr>
        </p:nvSpPr>
        <p:spPr>
          <a:xfrm>
            <a:off x="763725" y="2137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What does is mean to be a peer?</a:t>
            </a:r>
            <a:endParaRPr sz="2800"/>
          </a:p>
        </p:txBody>
      </p:sp>
      <p:pic>
        <p:nvPicPr>
          <p:cNvPr id="295" name="Google Shape;295;p37"/>
          <p:cNvPicPr preferRelativeResize="0"/>
          <p:nvPr/>
        </p:nvPicPr>
        <p:blipFill>
          <a:blip r:embed="rId3">
            <a:alphaModFix/>
          </a:blip>
          <a:stretch>
            <a:fillRect/>
          </a:stretch>
        </p:blipFill>
        <p:spPr>
          <a:xfrm>
            <a:off x="1173875" y="942225"/>
            <a:ext cx="6552451" cy="37495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8"/>
          <p:cNvSpPr txBox="1">
            <a:spLocks noGrp="1"/>
          </p:cNvSpPr>
          <p:nvPr>
            <p:ph type="title"/>
          </p:nvPr>
        </p:nvSpPr>
        <p:spPr>
          <a:xfrm>
            <a:off x="819150" y="500400"/>
            <a:ext cx="7505700" cy="6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Students with autism accessing PBIS clubs</a:t>
            </a:r>
            <a:endParaRPr sz="2800"/>
          </a:p>
        </p:txBody>
      </p:sp>
      <p:sp>
        <p:nvSpPr>
          <p:cNvPr id="301" name="Google Shape;301;p38"/>
          <p:cNvSpPr txBox="1">
            <a:spLocks noGrp="1"/>
          </p:cNvSpPr>
          <p:nvPr>
            <p:ph type="body" idx="1"/>
          </p:nvPr>
        </p:nvSpPr>
        <p:spPr>
          <a:xfrm>
            <a:off x="819150" y="1104600"/>
            <a:ext cx="4749900" cy="3334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PLAN ahead</a:t>
            </a:r>
            <a:endParaRPr sz="1800"/>
          </a:p>
          <a:p>
            <a:pPr marL="457200" lvl="0" indent="-342900" algn="l" rtl="0">
              <a:spcBef>
                <a:spcPts val="0"/>
              </a:spcBef>
              <a:spcAft>
                <a:spcPts val="0"/>
              </a:spcAft>
              <a:buSzPts val="1800"/>
              <a:buChar char="●"/>
            </a:pPr>
            <a:r>
              <a:rPr lang="en" sz="1800"/>
              <a:t>TEACH and REVIEW expectations before each meeting</a:t>
            </a:r>
            <a:endParaRPr sz="1800"/>
          </a:p>
          <a:p>
            <a:pPr marL="457200" lvl="0" indent="-342900" algn="l" rtl="0">
              <a:spcBef>
                <a:spcPts val="0"/>
              </a:spcBef>
              <a:spcAft>
                <a:spcPts val="0"/>
              </a:spcAft>
              <a:buSzPts val="1800"/>
              <a:buChar char="●"/>
            </a:pPr>
            <a:r>
              <a:rPr lang="en" sz="1800"/>
              <a:t>COLLABORATE with a buddy or peer and provide TRAINING for that buddy</a:t>
            </a:r>
            <a:endParaRPr sz="1800"/>
          </a:p>
          <a:p>
            <a:pPr marL="457200" lvl="0" indent="-342900" algn="l" rtl="0">
              <a:spcBef>
                <a:spcPts val="0"/>
              </a:spcBef>
              <a:spcAft>
                <a:spcPts val="0"/>
              </a:spcAft>
              <a:buSzPts val="1800"/>
              <a:buChar char="●"/>
            </a:pPr>
            <a:r>
              <a:rPr lang="en" sz="1800"/>
              <a:t>PROVIDE visuals for the student and club leader</a:t>
            </a:r>
            <a:endParaRPr sz="1800"/>
          </a:p>
          <a:p>
            <a:pPr marL="457200" lvl="0" indent="-342900" algn="l" rtl="0">
              <a:spcBef>
                <a:spcPts val="0"/>
              </a:spcBef>
              <a:spcAft>
                <a:spcPts val="0"/>
              </a:spcAft>
              <a:buSzPts val="1800"/>
              <a:buChar char="●"/>
            </a:pPr>
            <a:r>
              <a:rPr lang="en" sz="1800"/>
              <a:t>CO-FACILITATE a club with a general education teacher or staff</a:t>
            </a:r>
            <a:endParaRPr sz="1800"/>
          </a:p>
          <a:p>
            <a:pPr marL="457200" lvl="0" indent="-342900" algn="l" rtl="0">
              <a:spcBef>
                <a:spcPts val="0"/>
              </a:spcBef>
              <a:spcAft>
                <a:spcPts val="0"/>
              </a:spcAft>
              <a:buSzPts val="1800"/>
              <a:buChar char="●"/>
            </a:pPr>
            <a:r>
              <a:rPr lang="en" sz="1800"/>
              <a:t>BRIDGE the gap for an INCLUSIVE setting</a:t>
            </a:r>
            <a:endParaRPr sz="1800"/>
          </a:p>
        </p:txBody>
      </p:sp>
      <p:pic>
        <p:nvPicPr>
          <p:cNvPr id="302" name="Google Shape;302;p38"/>
          <p:cNvPicPr preferRelativeResize="0"/>
          <p:nvPr/>
        </p:nvPicPr>
        <p:blipFill>
          <a:blip r:embed="rId3">
            <a:alphaModFix/>
          </a:blip>
          <a:stretch>
            <a:fillRect/>
          </a:stretch>
        </p:blipFill>
        <p:spPr>
          <a:xfrm>
            <a:off x="5376600" y="1477125"/>
            <a:ext cx="3270150" cy="185102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9"/>
          <p:cNvSpPr txBox="1">
            <a:spLocks noGrp="1"/>
          </p:cNvSpPr>
          <p:nvPr>
            <p:ph type="body" idx="1"/>
          </p:nvPr>
        </p:nvSpPr>
        <p:spPr>
          <a:xfrm>
            <a:off x="725225" y="1323850"/>
            <a:ext cx="3142800" cy="2872200"/>
          </a:xfrm>
          <a:prstGeom prst="rect">
            <a:avLst/>
          </a:prstGeom>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1200" u="sng">
              <a:solidFill>
                <a:srgbClr val="000000"/>
              </a:solidFill>
            </a:endParaRPr>
          </a:p>
          <a:p>
            <a:pPr marL="0" lvl="0" indent="0" algn="l" rtl="0">
              <a:lnSpc>
                <a:spcPct val="100000"/>
              </a:lnSpc>
              <a:spcBef>
                <a:spcPts val="0"/>
              </a:spcBef>
              <a:spcAft>
                <a:spcPts val="0"/>
              </a:spcAft>
              <a:buNone/>
            </a:pPr>
            <a:r>
              <a:rPr lang="en" sz="2000" b="1" i="1">
                <a:solidFill>
                  <a:srgbClr val="000000"/>
                </a:solidFill>
              </a:rPr>
              <a:t>Anime Club</a:t>
            </a:r>
            <a:endParaRPr sz="2000" b="1" i="1">
              <a:solidFill>
                <a:srgbClr val="000000"/>
              </a:solidFill>
            </a:endParaRPr>
          </a:p>
          <a:p>
            <a:pPr marL="0" lvl="0" indent="0" algn="l" rtl="0">
              <a:lnSpc>
                <a:spcPct val="100000"/>
              </a:lnSpc>
              <a:spcBef>
                <a:spcPts val="0"/>
              </a:spcBef>
              <a:spcAft>
                <a:spcPts val="0"/>
              </a:spcAft>
              <a:buNone/>
            </a:pPr>
            <a:r>
              <a:rPr lang="en" sz="2000" b="1" i="1">
                <a:solidFill>
                  <a:srgbClr val="000000"/>
                </a:solidFill>
              </a:rPr>
              <a:t>Men’s Club</a:t>
            </a:r>
            <a:endParaRPr sz="2000" b="1" i="1">
              <a:solidFill>
                <a:srgbClr val="000000"/>
              </a:solidFill>
            </a:endParaRPr>
          </a:p>
          <a:p>
            <a:pPr marL="0" lvl="0" indent="0" algn="l" rtl="0">
              <a:lnSpc>
                <a:spcPct val="100000"/>
              </a:lnSpc>
              <a:spcBef>
                <a:spcPts val="0"/>
              </a:spcBef>
              <a:spcAft>
                <a:spcPts val="0"/>
              </a:spcAft>
              <a:buNone/>
            </a:pPr>
            <a:r>
              <a:rPr lang="en" sz="2000" b="1" i="1">
                <a:solidFill>
                  <a:srgbClr val="000000"/>
                </a:solidFill>
              </a:rPr>
              <a:t>Women’s Club</a:t>
            </a:r>
            <a:endParaRPr sz="2000" b="1" i="1">
              <a:solidFill>
                <a:srgbClr val="000000"/>
              </a:solidFill>
            </a:endParaRPr>
          </a:p>
          <a:p>
            <a:pPr marL="0" lvl="0" indent="0" algn="l" rtl="0">
              <a:lnSpc>
                <a:spcPct val="100000"/>
              </a:lnSpc>
              <a:spcBef>
                <a:spcPts val="0"/>
              </a:spcBef>
              <a:spcAft>
                <a:spcPts val="0"/>
              </a:spcAft>
              <a:buNone/>
            </a:pPr>
            <a:r>
              <a:rPr lang="en" sz="2000" b="1" i="1">
                <a:solidFill>
                  <a:srgbClr val="000000"/>
                </a:solidFill>
              </a:rPr>
              <a:t>Music Club</a:t>
            </a:r>
            <a:endParaRPr sz="2000" b="1" i="1">
              <a:solidFill>
                <a:srgbClr val="000000"/>
              </a:solidFill>
            </a:endParaRPr>
          </a:p>
          <a:p>
            <a:pPr marL="0" lvl="0" indent="0" algn="l" rtl="0">
              <a:lnSpc>
                <a:spcPct val="100000"/>
              </a:lnSpc>
              <a:spcBef>
                <a:spcPts val="0"/>
              </a:spcBef>
              <a:spcAft>
                <a:spcPts val="0"/>
              </a:spcAft>
              <a:buNone/>
            </a:pPr>
            <a:r>
              <a:rPr lang="en" sz="2000" b="1" i="1">
                <a:solidFill>
                  <a:srgbClr val="000000"/>
                </a:solidFill>
              </a:rPr>
              <a:t>Movie Club</a:t>
            </a:r>
            <a:endParaRPr sz="2000" b="1" i="1">
              <a:solidFill>
                <a:srgbClr val="000000"/>
              </a:solidFill>
            </a:endParaRPr>
          </a:p>
          <a:p>
            <a:pPr marL="0" lvl="0" indent="0" algn="l" rtl="0">
              <a:lnSpc>
                <a:spcPct val="100000"/>
              </a:lnSpc>
              <a:spcBef>
                <a:spcPts val="0"/>
              </a:spcBef>
              <a:spcAft>
                <a:spcPts val="0"/>
              </a:spcAft>
              <a:buNone/>
            </a:pPr>
            <a:r>
              <a:rPr lang="en" sz="2000" b="1" i="1">
                <a:solidFill>
                  <a:srgbClr val="000000"/>
                </a:solidFill>
              </a:rPr>
              <a:t>Karaoke Club</a:t>
            </a:r>
            <a:endParaRPr sz="2000" b="1" i="1">
              <a:solidFill>
                <a:srgbClr val="000000"/>
              </a:solidFill>
            </a:endParaRPr>
          </a:p>
          <a:p>
            <a:pPr marL="0" lvl="0" indent="0" algn="l" rtl="0">
              <a:lnSpc>
                <a:spcPct val="100000"/>
              </a:lnSpc>
              <a:spcBef>
                <a:spcPts val="0"/>
              </a:spcBef>
              <a:spcAft>
                <a:spcPts val="0"/>
              </a:spcAft>
              <a:buNone/>
            </a:pPr>
            <a:r>
              <a:rPr lang="en" sz="2000" b="1" i="1">
                <a:solidFill>
                  <a:srgbClr val="000000"/>
                </a:solidFill>
              </a:rPr>
              <a:t>Dog &amp; Cat Club</a:t>
            </a:r>
            <a:endParaRPr sz="2000" b="1" i="1">
              <a:solidFill>
                <a:srgbClr val="000000"/>
              </a:solidFill>
            </a:endParaRPr>
          </a:p>
          <a:p>
            <a:pPr marL="0" lvl="0" indent="0" algn="l" rtl="0">
              <a:lnSpc>
                <a:spcPct val="100000"/>
              </a:lnSpc>
              <a:spcBef>
                <a:spcPts val="0"/>
              </a:spcBef>
              <a:spcAft>
                <a:spcPts val="0"/>
              </a:spcAft>
              <a:buNone/>
            </a:pPr>
            <a:r>
              <a:rPr lang="en" sz="2000" b="1" i="1">
                <a:solidFill>
                  <a:srgbClr val="000000"/>
                </a:solidFill>
              </a:rPr>
              <a:t>Yearbook Club</a:t>
            </a:r>
            <a:endParaRPr sz="2000" b="1" i="1">
              <a:solidFill>
                <a:srgbClr val="000000"/>
              </a:solidFill>
            </a:endParaRPr>
          </a:p>
          <a:p>
            <a:pPr marL="0" lvl="0" indent="0" algn="l" rtl="0">
              <a:lnSpc>
                <a:spcPct val="100000"/>
              </a:lnSpc>
              <a:spcBef>
                <a:spcPts val="0"/>
              </a:spcBef>
              <a:spcAft>
                <a:spcPts val="0"/>
              </a:spcAft>
              <a:buNone/>
            </a:pPr>
            <a:r>
              <a:rPr lang="en" sz="2000" b="1" i="1">
                <a:solidFill>
                  <a:srgbClr val="000000"/>
                </a:solidFill>
              </a:rPr>
              <a:t>Gamers Club</a:t>
            </a:r>
            <a:endParaRPr sz="2000" b="1" i="1">
              <a:solidFill>
                <a:srgbClr val="000000"/>
              </a:solidFill>
            </a:endParaRPr>
          </a:p>
          <a:p>
            <a:pPr marL="0" lvl="0" indent="0" algn="l" rtl="0">
              <a:lnSpc>
                <a:spcPct val="100000"/>
              </a:lnSpc>
              <a:spcBef>
                <a:spcPts val="0"/>
              </a:spcBef>
              <a:spcAft>
                <a:spcPts val="0"/>
              </a:spcAft>
              <a:buNone/>
            </a:pPr>
            <a:r>
              <a:rPr lang="en" sz="2000" b="1" i="1">
                <a:solidFill>
                  <a:srgbClr val="000000"/>
                </a:solidFill>
              </a:rPr>
              <a:t>Yoga Club</a:t>
            </a:r>
            <a:endParaRPr sz="2000" b="1" i="1">
              <a:solidFill>
                <a:srgbClr val="000000"/>
              </a:solidFill>
            </a:endParaRPr>
          </a:p>
          <a:p>
            <a:pPr marL="0" lvl="0" indent="0" algn="l" rtl="0">
              <a:lnSpc>
                <a:spcPct val="100000"/>
              </a:lnSpc>
              <a:spcBef>
                <a:spcPts val="0"/>
              </a:spcBef>
              <a:spcAft>
                <a:spcPts val="0"/>
              </a:spcAft>
              <a:buNone/>
            </a:pPr>
            <a:endParaRPr sz="1400" b="1" i="1">
              <a:solidFill>
                <a:srgbClr val="000000"/>
              </a:solidFill>
            </a:endParaRPr>
          </a:p>
          <a:p>
            <a:pPr marL="0" lvl="0" indent="0" algn="l" rtl="0">
              <a:lnSpc>
                <a:spcPct val="100000"/>
              </a:lnSpc>
              <a:spcBef>
                <a:spcPts val="0"/>
              </a:spcBef>
              <a:spcAft>
                <a:spcPts val="0"/>
              </a:spcAft>
              <a:buNone/>
            </a:pPr>
            <a:endParaRPr sz="1400" b="1" i="1">
              <a:solidFill>
                <a:srgbClr val="000000"/>
              </a:solidFill>
            </a:endParaRPr>
          </a:p>
          <a:p>
            <a:pPr marL="0" lvl="0" indent="0" algn="l" rtl="0">
              <a:lnSpc>
                <a:spcPct val="115000"/>
              </a:lnSpc>
              <a:spcBef>
                <a:spcPts val="0"/>
              </a:spcBef>
              <a:spcAft>
                <a:spcPts val="0"/>
              </a:spcAft>
              <a:buClr>
                <a:srgbClr val="000000"/>
              </a:buClr>
              <a:buSzPts val="1100"/>
              <a:buFont typeface="Arial"/>
              <a:buNone/>
            </a:pPr>
            <a:endParaRPr sz="1200">
              <a:solidFill>
                <a:srgbClr val="FFFFFF"/>
              </a:solidFill>
            </a:endParaRPr>
          </a:p>
          <a:p>
            <a:pPr marL="457200" lvl="0" indent="-304800" algn="l" rtl="0">
              <a:lnSpc>
                <a:spcPct val="100000"/>
              </a:lnSpc>
              <a:spcBef>
                <a:spcPts val="1000"/>
              </a:spcBef>
              <a:spcAft>
                <a:spcPts val="0"/>
              </a:spcAft>
              <a:buClr>
                <a:srgbClr val="FFFFFF"/>
              </a:buClr>
              <a:buSzPts val="1200"/>
              <a:buFont typeface="Calibri"/>
              <a:buChar char="-"/>
            </a:pPr>
            <a:r>
              <a:rPr lang="en" sz="1200">
                <a:solidFill>
                  <a:srgbClr val="FFFFFF"/>
                </a:solidFill>
              </a:rPr>
              <a:t>Conflict resolution</a:t>
            </a:r>
            <a:endParaRPr sz="1200">
              <a:solidFill>
                <a:srgbClr val="FFFFFF"/>
              </a:solidFill>
            </a:endParaRPr>
          </a:p>
          <a:p>
            <a:pPr marL="0" lvl="0" indent="0" algn="l" rtl="0">
              <a:lnSpc>
                <a:spcPct val="100000"/>
              </a:lnSpc>
              <a:spcBef>
                <a:spcPts val="0"/>
              </a:spcBef>
              <a:spcAft>
                <a:spcPts val="0"/>
              </a:spcAft>
              <a:buClr>
                <a:srgbClr val="000000"/>
              </a:buClr>
              <a:buSzPts val="1100"/>
              <a:buFont typeface="Arial"/>
              <a:buNone/>
            </a:pPr>
            <a:endParaRPr sz="1200">
              <a:solidFill>
                <a:srgbClr val="FFFFFF"/>
              </a:solidFill>
            </a:endParaRPr>
          </a:p>
          <a:p>
            <a:pPr marL="457200" lvl="0" indent="-304800" algn="l" rtl="0">
              <a:lnSpc>
                <a:spcPct val="10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Safe and healthy relationships</a:t>
            </a:r>
            <a:endParaRPr sz="1200">
              <a:solidFill>
                <a:srgbClr val="FFFFFF"/>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rgbClr val="000000"/>
              </a:buClr>
              <a:buSzPts val="1100"/>
              <a:buFont typeface="Arial"/>
              <a:buNone/>
            </a:pPr>
            <a:endParaRPr sz="1200">
              <a:solidFill>
                <a:srgbClr val="FFFFFF"/>
              </a:solidFill>
              <a:latin typeface="Times New Roman"/>
              <a:ea typeface="Times New Roman"/>
              <a:cs typeface="Times New Roman"/>
              <a:sym typeface="Times New Roman"/>
            </a:endParaRPr>
          </a:p>
          <a:p>
            <a:pPr marL="457200" lvl="0" indent="-304800" algn="l" rtl="0">
              <a:lnSpc>
                <a:spcPct val="10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Appropriate social interaction</a:t>
            </a:r>
            <a:endParaRPr sz="1200">
              <a:solidFill>
                <a:srgbClr val="FFFFFF"/>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rgbClr val="000000"/>
              </a:buClr>
              <a:buSzPts val="1100"/>
              <a:buFont typeface="Arial"/>
              <a:buNone/>
            </a:pPr>
            <a:endParaRPr sz="1200">
              <a:solidFill>
                <a:srgbClr val="FFFFFF"/>
              </a:solidFill>
              <a:latin typeface="Times New Roman"/>
              <a:ea typeface="Times New Roman"/>
              <a:cs typeface="Times New Roman"/>
              <a:sym typeface="Times New Roman"/>
            </a:endParaRPr>
          </a:p>
          <a:p>
            <a:pPr marL="457200" lvl="0" indent="-304800" algn="l" rtl="0">
              <a:lnSpc>
                <a:spcPct val="10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Hygiene</a:t>
            </a:r>
            <a:endParaRPr sz="1200">
              <a:solidFill>
                <a:srgbClr val="FFFFFF"/>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rgbClr val="000000"/>
              </a:buClr>
              <a:buSzPts val="1100"/>
              <a:buFont typeface="Arial"/>
              <a:buNone/>
            </a:pPr>
            <a:endParaRPr sz="1200">
              <a:solidFill>
                <a:srgbClr val="FFFFFF"/>
              </a:solidFill>
              <a:latin typeface="Times New Roman"/>
              <a:ea typeface="Times New Roman"/>
              <a:cs typeface="Times New Roman"/>
              <a:sym typeface="Times New Roman"/>
            </a:endParaRPr>
          </a:p>
          <a:p>
            <a:pPr marL="457200" lvl="0" indent="-304800" algn="l" rtl="0">
              <a:lnSpc>
                <a:spcPct val="10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Bully awareness and prevention</a:t>
            </a:r>
            <a:endParaRPr sz="1200">
              <a:solidFill>
                <a:srgbClr val="FFFFFF"/>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rgbClr val="000000"/>
              </a:buClr>
              <a:buSzPts val="1100"/>
              <a:buFont typeface="Arial"/>
              <a:buNone/>
            </a:pPr>
            <a:endParaRPr sz="1200">
              <a:solidFill>
                <a:srgbClr val="FFFFFF"/>
              </a:solidFill>
              <a:latin typeface="Times New Roman"/>
              <a:ea typeface="Times New Roman"/>
              <a:cs typeface="Times New Roman"/>
              <a:sym typeface="Times New Roman"/>
            </a:endParaRPr>
          </a:p>
          <a:p>
            <a:pPr marL="457200" lvl="0" indent="-304800" algn="l" rtl="0">
              <a:lnSpc>
                <a:spcPct val="10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Self advocacy</a:t>
            </a:r>
            <a:endParaRPr sz="1200">
              <a:solidFill>
                <a:srgbClr val="FFFFFF"/>
              </a:solidFill>
              <a:latin typeface="Times New Roman"/>
              <a:ea typeface="Times New Roman"/>
              <a:cs typeface="Times New Roman"/>
              <a:sym typeface="Times New Roman"/>
            </a:endParaRPr>
          </a:p>
          <a:p>
            <a:pPr marL="0" lvl="0" indent="0" algn="l" rtl="0">
              <a:lnSpc>
                <a:spcPct val="115000"/>
              </a:lnSpc>
              <a:spcBef>
                <a:spcPts val="0"/>
              </a:spcBef>
              <a:spcAft>
                <a:spcPts val="1000"/>
              </a:spcAft>
              <a:buClr>
                <a:srgbClr val="000000"/>
              </a:buClr>
              <a:buSzPts val="1100"/>
              <a:buFont typeface="Arial"/>
              <a:buNone/>
            </a:pPr>
            <a:r>
              <a:rPr lang="en" sz="1100">
                <a:solidFill>
                  <a:srgbClr val="000000"/>
                </a:solidFill>
                <a:latin typeface="Times New Roman"/>
                <a:ea typeface="Times New Roman"/>
                <a:cs typeface="Times New Roman"/>
                <a:sym typeface="Times New Roman"/>
              </a:rPr>
              <a:t> </a:t>
            </a:r>
            <a:endParaRPr/>
          </a:p>
        </p:txBody>
      </p:sp>
      <p:pic>
        <p:nvPicPr>
          <p:cNvPr id="308" name="Google Shape;308;p39"/>
          <p:cNvPicPr preferRelativeResize="0"/>
          <p:nvPr/>
        </p:nvPicPr>
        <p:blipFill>
          <a:blip r:embed="rId3">
            <a:alphaModFix/>
          </a:blip>
          <a:stretch>
            <a:fillRect/>
          </a:stretch>
        </p:blipFill>
        <p:spPr>
          <a:xfrm>
            <a:off x="725225" y="383125"/>
            <a:ext cx="1966925" cy="1113350"/>
          </a:xfrm>
          <a:prstGeom prst="rect">
            <a:avLst/>
          </a:prstGeom>
          <a:noFill/>
          <a:ln>
            <a:noFill/>
          </a:ln>
        </p:spPr>
      </p:pic>
      <p:sp>
        <p:nvSpPr>
          <p:cNvPr id="309" name="Google Shape;309;p39"/>
          <p:cNvSpPr txBox="1"/>
          <p:nvPr/>
        </p:nvSpPr>
        <p:spPr>
          <a:xfrm>
            <a:off x="6549775" y="1829050"/>
            <a:ext cx="2216700" cy="29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000" b="1" i="1">
                <a:latin typeface="Calibri"/>
                <a:ea typeface="Calibri"/>
                <a:cs typeface="Calibri"/>
                <a:sym typeface="Calibri"/>
              </a:rPr>
              <a:t>Choir </a:t>
            </a:r>
            <a:endParaRPr sz="2000" b="1" i="1">
              <a:latin typeface="Calibri"/>
              <a:ea typeface="Calibri"/>
              <a:cs typeface="Calibri"/>
              <a:sym typeface="Calibri"/>
            </a:endParaRPr>
          </a:p>
          <a:p>
            <a:pPr marL="0" lvl="0" indent="0" algn="l" rtl="0">
              <a:spcBef>
                <a:spcPts val="0"/>
              </a:spcBef>
              <a:spcAft>
                <a:spcPts val="0"/>
              </a:spcAft>
              <a:buClr>
                <a:srgbClr val="000000"/>
              </a:buClr>
              <a:buSzPts val="1100"/>
              <a:buFont typeface="Arial"/>
              <a:buNone/>
            </a:pPr>
            <a:r>
              <a:rPr lang="en" sz="2000" b="1" i="1">
                <a:latin typeface="Calibri"/>
                <a:ea typeface="Calibri"/>
                <a:cs typeface="Calibri"/>
                <a:sym typeface="Calibri"/>
              </a:rPr>
              <a:t>Lunch Club</a:t>
            </a:r>
            <a:endParaRPr sz="2000" b="1" i="1">
              <a:latin typeface="Calibri"/>
              <a:ea typeface="Calibri"/>
              <a:cs typeface="Calibri"/>
              <a:sym typeface="Calibri"/>
            </a:endParaRPr>
          </a:p>
          <a:p>
            <a:pPr marL="0" lvl="0" indent="0" algn="l" rtl="0">
              <a:spcBef>
                <a:spcPts val="0"/>
              </a:spcBef>
              <a:spcAft>
                <a:spcPts val="0"/>
              </a:spcAft>
              <a:buClr>
                <a:srgbClr val="000000"/>
              </a:buClr>
              <a:buSzPts val="1100"/>
              <a:buFont typeface="Arial"/>
              <a:buNone/>
            </a:pPr>
            <a:r>
              <a:rPr lang="en" sz="2000" b="1" i="1">
                <a:latin typeface="Calibri"/>
                <a:ea typeface="Calibri"/>
                <a:cs typeface="Calibri"/>
                <a:sym typeface="Calibri"/>
              </a:rPr>
              <a:t>Gym</a:t>
            </a:r>
            <a:endParaRPr sz="2000" b="1" i="1">
              <a:latin typeface="Calibri"/>
              <a:ea typeface="Calibri"/>
              <a:cs typeface="Calibri"/>
              <a:sym typeface="Calibri"/>
            </a:endParaRPr>
          </a:p>
          <a:p>
            <a:pPr marL="0" lvl="0" indent="0" algn="l" rtl="0">
              <a:spcBef>
                <a:spcPts val="0"/>
              </a:spcBef>
              <a:spcAft>
                <a:spcPts val="0"/>
              </a:spcAft>
              <a:buNone/>
            </a:pPr>
            <a:r>
              <a:rPr lang="en" sz="2000" b="1" i="1">
                <a:latin typeface="Calibri"/>
                <a:ea typeface="Calibri"/>
                <a:cs typeface="Calibri"/>
                <a:sym typeface="Calibri"/>
              </a:rPr>
              <a:t>STEM</a:t>
            </a:r>
            <a:endParaRPr sz="2000" b="1" i="1">
              <a:latin typeface="Calibri"/>
              <a:ea typeface="Calibri"/>
              <a:cs typeface="Calibri"/>
              <a:sym typeface="Calibri"/>
            </a:endParaRPr>
          </a:p>
          <a:p>
            <a:pPr marL="0" lvl="0" indent="0" algn="l" rtl="0">
              <a:spcBef>
                <a:spcPts val="0"/>
              </a:spcBef>
              <a:spcAft>
                <a:spcPts val="0"/>
              </a:spcAft>
              <a:buNone/>
            </a:pPr>
            <a:r>
              <a:rPr lang="en" sz="2000" b="1" i="1">
                <a:latin typeface="Calibri"/>
                <a:ea typeface="Calibri"/>
                <a:cs typeface="Calibri"/>
                <a:sym typeface="Calibri"/>
              </a:rPr>
              <a:t>Track</a:t>
            </a:r>
            <a:endParaRPr sz="2000" b="1" i="1">
              <a:latin typeface="Calibri"/>
              <a:ea typeface="Calibri"/>
              <a:cs typeface="Calibri"/>
              <a:sym typeface="Calibri"/>
            </a:endParaRPr>
          </a:p>
          <a:p>
            <a:pPr marL="0" lvl="0" indent="0" algn="l" rtl="0">
              <a:spcBef>
                <a:spcPts val="0"/>
              </a:spcBef>
              <a:spcAft>
                <a:spcPts val="0"/>
              </a:spcAft>
              <a:buNone/>
            </a:pPr>
            <a:r>
              <a:rPr lang="en" sz="2000" b="1" i="1">
                <a:latin typeface="Calibri"/>
                <a:ea typeface="Calibri"/>
                <a:cs typeface="Calibri"/>
                <a:sym typeface="Calibri"/>
              </a:rPr>
              <a:t>Band</a:t>
            </a:r>
            <a:endParaRPr sz="2000" b="1" i="1">
              <a:latin typeface="Calibri"/>
              <a:ea typeface="Calibri"/>
              <a:cs typeface="Calibri"/>
              <a:sym typeface="Calibri"/>
            </a:endParaRPr>
          </a:p>
          <a:p>
            <a:pPr marL="0" lvl="0" indent="0" algn="l" rtl="0">
              <a:spcBef>
                <a:spcPts val="0"/>
              </a:spcBef>
              <a:spcAft>
                <a:spcPts val="0"/>
              </a:spcAft>
              <a:buClr>
                <a:srgbClr val="000000"/>
              </a:buClr>
              <a:buSzPts val="1100"/>
              <a:buFont typeface="Arial"/>
              <a:buNone/>
            </a:pPr>
            <a:r>
              <a:rPr lang="en" sz="2000" b="1" i="1">
                <a:latin typeface="Calibri"/>
                <a:ea typeface="Calibri"/>
                <a:cs typeface="Calibri"/>
                <a:sym typeface="Calibri"/>
              </a:rPr>
              <a:t>Robotics</a:t>
            </a:r>
            <a:endParaRPr sz="2000" b="1" i="1">
              <a:latin typeface="Calibri"/>
              <a:ea typeface="Calibri"/>
              <a:cs typeface="Calibri"/>
              <a:sym typeface="Calibri"/>
            </a:endParaRPr>
          </a:p>
          <a:p>
            <a:pPr marL="0" lvl="0" indent="0" algn="l" rtl="0">
              <a:spcBef>
                <a:spcPts val="0"/>
              </a:spcBef>
              <a:spcAft>
                <a:spcPts val="0"/>
              </a:spcAft>
              <a:buClr>
                <a:srgbClr val="000000"/>
              </a:buClr>
              <a:buSzPts val="1100"/>
              <a:buFont typeface="Arial"/>
              <a:buNone/>
            </a:pPr>
            <a:r>
              <a:rPr lang="en" sz="2000" b="1" i="1">
                <a:latin typeface="Calibri"/>
                <a:ea typeface="Calibri"/>
                <a:cs typeface="Calibri"/>
                <a:sym typeface="Calibri"/>
              </a:rPr>
              <a:t>Gen-Ed curriculum with Peer support!</a:t>
            </a:r>
            <a:endParaRPr sz="2000" b="1" i="1">
              <a:latin typeface="Calibri"/>
              <a:ea typeface="Calibri"/>
              <a:cs typeface="Calibri"/>
              <a:sym typeface="Calibri"/>
            </a:endParaRPr>
          </a:p>
          <a:p>
            <a:pPr marL="0" lvl="0" indent="0" algn="l" rtl="0">
              <a:spcBef>
                <a:spcPts val="0"/>
              </a:spcBef>
              <a:spcAft>
                <a:spcPts val="0"/>
              </a:spcAft>
              <a:buClr>
                <a:srgbClr val="000000"/>
              </a:buClr>
              <a:buSzPts val="1100"/>
              <a:buFont typeface="Arial"/>
              <a:buNone/>
            </a:pPr>
            <a:endParaRPr sz="2400" b="1" i="1">
              <a:latin typeface="Calibri"/>
              <a:ea typeface="Calibri"/>
              <a:cs typeface="Calibri"/>
              <a:sym typeface="Calibri"/>
            </a:endParaRPr>
          </a:p>
        </p:txBody>
      </p:sp>
      <p:sp>
        <p:nvSpPr>
          <p:cNvPr id="310" name="Google Shape;310;p39"/>
          <p:cNvSpPr txBox="1"/>
          <p:nvPr/>
        </p:nvSpPr>
        <p:spPr>
          <a:xfrm>
            <a:off x="7161000" y="459200"/>
            <a:ext cx="6384900" cy="7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311" name="Google Shape;311;p39"/>
          <p:cNvPicPr preferRelativeResize="0"/>
          <p:nvPr/>
        </p:nvPicPr>
        <p:blipFill>
          <a:blip r:embed="rId4">
            <a:alphaModFix/>
          </a:blip>
          <a:stretch>
            <a:fillRect/>
          </a:stretch>
        </p:blipFill>
        <p:spPr>
          <a:xfrm>
            <a:off x="6894300" y="459201"/>
            <a:ext cx="1527638" cy="1545969"/>
          </a:xfrm>
          <a:prstGeom prst="rect">
            <a:avLst/>
          </a:prstGeom>
          <a:noFill/>
          <a:ln>
            <a:noFill/>
          </a:ln>
        </p:spPr>
      </p:pic>
      <p:sp>
        <p:nvSpPr>
          <p:cNvPr id="312" name="Google Shape;312;p39"/>
          <p:cNvSpPr/>
          <p:nvPr/>
        </p:nvSpPr>
        <p:spPr>
          <a:xfrm rot="10800000">
            <a:off x="2294500" y="1653875"/>
            <a:ext cx="753900" cy="3037200"/>
          </a:xfrm>
          <a:prstGeom prst="leftBrace">
            <a:avLst>
              <a:gd name="adj1" fmla="val 8333"/>
              <a:gd name="adj2" fmla="val 46821"/>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313" name="Google Shape;313;p39"/>
          <p:cNvSpPr txBox="1"/>
          <p:nvPr/>
        </p:nvSpPr>
        <p:spPr>
          <a:xfrm>
            <a:off x="3048400" y="1829050"/>
            <a:ext cx="2028600" cy="28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1155CC"/>
                </a:solidFill>
                <a:latin typeface="Calibri"/>
                <a:ea typeface="Calibri"/>
                <a:cs typeface="Calibri"/>
                <a:sym typeface="Calibri"/>
              </a:rPr>
              <a:t>10 clubs currently in place at Mixter School, with at least 20 staff members involved as facilitators.</a:t>
            </a:r>
            <a:endParaRPr sz="1800" b="1">
              <a:solidFill>
                <a:srgbClr val="1155CC"/>
              </a:solidFill>
              <a:latin typeface="Calibri"/>
              <a:ea typeface="Calibri"/>
              <a:cs typeface="Calibri"/>
              <a:sym typeface="Calibri"/>
            </a:endParaRPr>
          </a:p>
          <a:p>
            <a:pPr marL="0" lvl="0" indent="0" algn="l" rtl="0">
              <a:spcBef>
                <a:spcPts val="0"/>
              </a:spcBef>
              <a:spcAft>
                <a:spcPts val="0"/>
              </a:spcAft>
              <a:buNone/>
            </a:pPr>
            <a:endParaRPr sz="1800" b="1">
              <a:solidFill>
                <a:srgbClr val="1155CC"/>
              </a:solidFill>
              <a:latin typeface="Calibri"/>
              <a:ea typeface="Calibri"/>
              <a:cs typeface="Calibri"/>
              <a:sym typeface="Calibri"/>
            </a:endParaRPr>
          </a:p>
          <a:p>
            <a:pPr marL="0" lvl="0" indent="0" algn="l" rtl="0">
              <a:spcBef>
                <a:spcPts val="0"/>
              </a:spcBef>
              <a:spcAft>
                <a:spcPts val="0"/>
              </a:spcAft>
              <a:buNone/>
            </a:pPr>
            <a:endParaRPr sz="1800" b="1">
              <a:solidFill>
                <a:srgbClr val="1155CC"/>
              </a:solidFill>
              <a:latin typeface="Calibri"/>
              <a:ea typeface="Calibri"/>
              <a:cs typeface="Calibri"/>
              <a:sym typeface="Calibri"/>
            </a:endParaRPr>
          </a:p>
          <a:p>
            <a:pPr marL="0" lvl="0" indent="0" algn="l" rtl="0">
              <a:spcBef>
                <a:spcPts val="0"/>
              </a:spcBef>
              <a:spcAft>
                <a:spcPts val="0"/>
              </a:spcAft>
              <a:buNone/>
            </a:pPr>
            <a:r>
              <a:rPr lang="en" sz="1800" b="1">
                <a:solidFill>
                  <a:srgbClr val="1155CC"/>
                </a:solidFill>
                <a:latin typeface="Calibri"/>
                <a:ea typeface="Calibri"/>
                <a:cs typeface="Calibri"/>
                <a:sym typeface="Calibri"/>
              </a:rPr>
              <a:t>#teamwork  </a:t>
            </a:r>
            <a:endParaRPr sz="1800" b="1">
              <a:solidFill>
                <a:srgbClr val="1155CC"/>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0"/>
          <p:cNvSpPr txBox="1">
            <a:spLocks noGrp="1"/>
          </p:cNvSpPr>
          <p:nvPr>
            <p:ph type="title"/>
          </p:nvPr>
        </p:nvSpPr>
        <p:spPr>
          <a:xfrm>
            <a:off x="819150" y="4738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Elementary Social Groups/Girl’s Club</a:t>
            </a:r>
            <a:endParaRPr sz="2800"/>
          </a:p>
        </p:txBody>
      </p:sp>
      <p:sp>
        <p:nvSpPr>
          <p:cNvPr id="319" name="Google Shape;319;p40"/>
          <p:cNvSpPr txBox="1">
            <a:spLocks noGrp="1"/>
          </p:cNvSpPr>
          <p:nvPr>
            <p:ph type="body" idx="1"/>
          </p:nvPr>
        </p:nvSpPr>
        <p:spPr>
          <a:xfrm>
            <a:off x="819150" y="1071925"/>
            <a:ext cx="3355800" cy="33669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Elementary general education peers who push-in to ASD classrooms for additional support, play groups, peer modeling.</a:t>
            </a:r>
            <a:endParaRPr/>
          </a:p>
          <a:p>
            <a:pPr marL="457200" lvl="0" indent="-311150" algn="l" rtl="0">
              <a:spcBef>
                <a:spcPts val="0"/>
              </a:spcBef>
              <a:spcAft>
                <a:spcPts val="0"/>
              </a:spcAft>
              <a:buSzPts val="1300"/>
              <a:buChar char="●"/>
            </a:pPr>
            <a:r>
              <a:rPr lang="en"/>
              <a:t>Lunch buddies</a:t>
            </a:r>
            <a:endParaRPr/>
          </a:p>
          <a:p>
            <a:pPr marL="457200" lvl="0" indent="-311150" algn="l" rtl="0">
              <a:spcBef>
                <a:spcPts val="0"/>
              </a:spcBef>
              <a:spcAft>
                <a:spcPts val="0"/>
              </a:spcAft>
              <a:buSzPts val="1300"/>
              <a:buChar char="●"/>
            </a:pPr>
            <a:r>
              <a:rPr lang="en"/>
              <a:t>ASD classrooms who buddy up with a general education classroom to facilitate co-taught instruction</a:t>
            </a:r>
            <a:endParaRPr/>
          </a:p>
          <a:p>
            <a:pPr marL="457200" lvl="0" indent="-311150" algn="l" rtl="0">
              <a:spcBef>
                <a:spcPts val="0"/>
              </a:spcBef>
              <a:spcAft>
                <a:spcPts val="0"/>
              </a:spcAft>
              <a:buSzPts val="1300"/>
              <a:buChar char="●"/>
            </a:pPr>
            <a:r>
              <a:rPr lang="en"/>
              <a:t>ASD students who access whole school PBIS clubs with general education peers</a:t>
            </a:r>
            <a:endParaRPr/>
          </a:p>
          <a:p>
            <a:pPr marL="457200" lvl="0" indent="-311150" algn="l" rtl="0">
              <a:spcBef>
                <a:spcPts val="0"/>
              </a:spcBef>
              <a:spcAft>
                <a:spcPts val="0"/>
              </a:spcAft>
              <a:buSzPts val="1300"/>
              <a:buChar char="●"/>
            </a:pPr>
            <a:r>
              <a:rPr lang="en"/>
              <a:t>Girls club for ASD female students (approx 12) to promote social interaction as well as positive play</a:t>
            </a:r>
            <a:endParaRPr/>
          </a:p>
        </p:txBody>
      </p:sp>
      <p:pic>
        <p:nvPicPr>
          <p:cNvPr id="320" name="Google Shape;320;p40"/>
          <p:cNvPicPr preferRelativeResize="0"/>
          <p:nvPr/>
        </p:nvPicPr>
        <p:blipFill>
          <a:blip r:embed="rId3">
            <a:alphaModFix/>
          </a:blip>
          <a:stretch>
            <a:fillRect/>
          </a:stretch>
        </p:blipFill>
        <p:spPr>
          <a:xfrm>
            <a:off x="4174950" y="1170000"/>
            <a:ext cx="1917293" cy="3410224"/>
          </a:xfrm>
          <a:prstGeom prst="rect">
            <a:avLst/>
          </a:prstGeom>
          <a:noFill/>
          <a:ln>
            <a:noFill/>
          </a:ln>
        </p:spPr>
      </p:pic>
      <p:pic>
        <p:nvPicPr>
          <p:cNvPr id="321" name="Google Shape;321;p40"/>
          <p:cNvPicPr preferRelativeResize="0"/>
          <p:nvPr/>
        </p:nvPicPr>
        <p:blipFill>
          <a:blip r:embed="rId4">
            <a:alphaModFix/>
          </a:blip>
          <a:stretch>
            <a:fillRect/>
          </a:stretch>
        </p:blipFill>
        <p:spPr>
          <a:xfrm>
            <a:off x="6244642" y="1071925"/>
            <a:ext cx="2594555" cy="194591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1"/>
          <p:cNvSpPr txBox="1">
            <a:spLocks noGrp="1"/>
          </p:cNvSpPr>
          <p:nvPr>
            <p:ph type="title"/>
          </p:nvPr>
        </p:nvSpPr>
        <p:spPr>
          <a:xfrm>
            <a:off x="819150" y="434575"/>
            <a:ext cx="7505700" cy="63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Peer-to-peer at LPHS</a:t>
            </a:r>
            <a:endParaRPr/>
          </a:p>
        </p:txBody>
      </p:sp>
      <p:pic>
        <p:nvPicPr>
          <p:cNvPr id="327" name="Google Shape;327;p41" title="Copy of 1080p.mov">
            <a:hlinkClick r:id="rId3"/>
          </p:cNvPr>
          <p:cNvPicPr preferRelativeResize="0"/>
          <p:nvPr/>
        </p:nvPicPr>
        <p:blipFill>
          <a:blip r:embed="rId4">
            <a:alphaModFix/>
          </a:blip>
          <a:stretch>
            <a:fillRect/>
          </a:stretch>
        </p:blipFill>
        <p:spPr>
          <a:xfrm>
            <a:off x="819150" y="1435275"/>
            <a:ext cx="3549492" cy="2662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819150" y="6181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Core deficits for students with Autism</a:t>
            </a:r>
            <a:endParaRPr/>
          </a:p>
        </p:txBody>
      </p:sp>
      <p:sp>
        <p:nvSpPr>
          <p:cNvPr id="141" name="Google Shape;141;p1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Social</a:t>
            </a:r>
            <a:endParaRPr sz="2400"/>
          </a:p>
          <a:p>
            <a:pPr marL="457200" lvl="0" indent="-381000" algn="l" rtl="0">
              <a:spcBef>
                <a:spcPts val="0"/>
              </a:spcBef>
              <a:spcAft>
                <a:spcPts val="0"/>
              </a:spcAft>
              <a:buSzPts val="2400"/>
              <a:buChar char="●"/>
            </a:pPr>
            <a:r>
              <a:rPr lang="en" sz="2400"/>
              <a:t>Communication</a:t>
            </a:r>
            <a:endParaRPr sz="2400"/>
          </a:p>
          <a:p>
            <a:pPr marL="457200" lvl="0" indent="-381000" algn="l" rtl="0">
              <a:spcBef>
                <a:spcPts val="0"/>
              </a:spcBef>
              <a:spcAft>
                <a:spcPts val="0"/>
              </a:spcAft>
              <a:buSzPts val="2400"/>
              <a:buChar char="●"/>
            </a:pPr>
            <a:r>
              <a:rPr lang="en" sz="2400"/>
              <a:t>Behavior</a:t>
            </a:r>
            <a:endParaRPr sz="2400"/>
          </a:p>
        </p:txBody>
      </p:sp>
      <p:pic>
        <p:nvPicPr>
          <p:cNvPr id="142" name="Google Shape;142;p15"/>
          <p:cNvPicPr preferRelativeResize="0"/>
          <p:nvPr/>
        </p:nvPicPr>
        <p:blipFill>
          <a:blip r:embed="rId3">
            <a:alphaModFix/>
          </a:blip>
          <a:stretch>
            <a:fillRect/>
          </a:stretch>
        </p:blipFill>
        <p:spPr>
          <a:xfrm>
            <a:off x="3925475" y="1360625"/>
            <a:ext cx="4659000" cy="3490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2"/>
          <p:cNvSpPr txBox="1">
            <a:spLocks noGrp="1"/>
          </p:cNvSpPr>
          <p:nvPr>
            <p:ph type="title"/>
          </p:nvPr>
        </p:nvSpPr>
        <p:spPr>
          <a:xfrm>
            <a:off x="819150" y="3874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Questions??? Comments???</a:t>
            </a:r>
            <a:endParaRPr sz="2800"/>
          </a:p>
        </p:txBody>
      </p:sp>
      <p:sp>
        <p:nvSpPr>
          <p:cNvPr id="333" name="Google Shape;333;p42"/>
          <p:cNvSpPr txBox="1">
            <a:spLocks noGrp="1"/>
          </p:cNvSpPr>
          <p:nvPr>
            <p:ph type="body" idx="1"/>
          </p:nvPr>
        </p:nvSpPr>
        <p:spPr>
          <a:xfrm>
            <a:off x="819150" y="1092925"/>
            <a:ext cx="7505700" cy="334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Contact Information</a:t>
            </a:r>
            <a:endParaRPr sz="2400"/>
          </a:p>
          <a:p>
            <a:pPr marL="0" lvl="0" indent="0" algn="ctr" rtl="0">
              <a:spcBef>
                <a:spcPts val="1600"/>
              </a:spcBef>
              <a:spcAft>
                <a:spcPts val="0"/>
              </a:spcAft>
              <a:buNone/>
            </a:pPr>
            <a:r>
              <a:rPr lang="en" sz="2400"/>
              <a:t>Derek Nowka: </a:t>
            </a:r>
            <a:r>
              <a:rPr lang="en" sz="2400" u="sng">
                <a:solidFill>
                  <a:schemeClr val="hlink"/>
                </a:solidFill>
                <a:hlinkClick r:id="rId3"/>
              </a:rPr>
              <a:t>derek.nowka@lpps.info</a:t>
            </a:r>
            <a:endParaRPr sz="2400"/>
          </a:p>
          <a:p>
            <a:pPr marL="0" lvl="0" indent="0" algn="ctr" rtl="0">
              <a:spcBef>
                <a:spcPts val="1600"/>
              </a:spcBef>
              <a:spcAft>
                <a:spcPts val="0"/>
              </a:spcAft>
              <a:buNone/>
            </a:pPr>
            <a:endParaRPr sz="2400"/>
          </a:p>
          <a:p>
            <a:pPr marL="0" lvl="0" indent="0" algn="ctr" rtl="0">
              <a:spcBef>
                <a:spcPts val="1600"/>
              </a:spcBef>
              <a:spcAft>
                <a:spcPts val="1600"/>
              </a:spcAft>
              <a:buNone/>
            </a:pPr>
            <a:r>
              <a:rPr lang="en" sz="2400"/>
              <a:t>Lauren Szypula: </a:t>
            </a:r>
            <a:r>
              <a:rPr lang="en" sz="2400" u="sng">
                <a:solidFill>
                  <a:schemeClr val="hlink"/>
                </a:solidFill>
                <a:hlinkClick r:id="rId4"/>
              </a:rPr>
              <a:t>lauren.szypula@lpps.info</a:t>
            </a:r>
            <a:r>
              <a:rPr lang="en" sz="2400"/>
              <a:t> </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819150" y="5667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Benefits of PBIS for Students with Autism</a:t>
            </a:r>
            <a:endParaRPr/>
          </a:p>
        </p:txBody>
      </p:sp>
      <p:sp>
        <p:nvSpPr>
          <p:cNvPr id="148" name="Google Shape;148;p16"/>
          <p:cNvSpPr txBox="1">
            <a:spLocks noGrp="1"/>
          </p:cNvSpPr>
          <p:nvPr>
            <p:ph type="body" idx="1"/>
          </p:nvPr>
        </p:nvSpPr>
        <p:spPr>
          <a:xfrm>
            <a:off x="819150" y="1254700"/>
            <a:ext cx="7505700" cy="28758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n" sz="1800" b="1"/>
              <a:t>Working together to PREVENT challenging behaviors and ensuring that expectations are achievable for ALL</a:t>
            </a:r>
            <a:endParaRPr sz="1800" b="1"/>
          </a:p>
          <a:p>
            <a:pPr marL="457200" lvl="0" indent="-342900" algn="l" rtl="0">
              <a:spcBef>
                <a:spcPts val="1600"/>
              </a:spcBef>
              <a:spcAft>
                <a:spcPts val="0"/>
              </a:spcAft>
              <a:buSzPts val="1800"/>
              <a:buChar char="●"/>
            </a:pPr>
            <a:r>
              <a:rPr lang="en" sz="1800"/>
              <a:t>Provides consistent, clear expectations</a:t>
            </a:r>
            <a:endParaRPr sz="1800"/>
          </a:p>
          <a:p>
            <a:pPr marL="457200" lvl="0" indent="-342900" algn="l" rtl="0">
              <a:spcBef>
                <a:spcPts val="0"/>
              </a:spcBef>
              <a:spcAft>
                <a:spcPts val="0"/>
              </a:spcAft>
              <a:buSzPts val="1800"/>
              <a:buChar char="●"/>
            </a:pPr>
            <a:r>
              <a:rPr lang="en" sz="1800"/>
              <a:t>Prevents challenging behaviors</a:t>
            </a:r>
            <a:endParaRPr sz="1800"/>
          </a:p>
          <a:p>
            <a:pPr marL="457200" lvl="0" indent="-342900" algn="l" rtl="0">
              <a:spcBef>
                <a:spcPts val="0"/>
              </a:spcBef>
              <a:spcAft>
                <a:spcPts val="0"/>
              </a:spcAft>
              <a:buSzPts val="1800"/>
              <a:buChar char="●"/>
            </a:pPr>
            <a:r>
              <a:rPr lang="en" sz="1800"/>
              <a:t>Creates a supportive environment</a:t>
            </a:r>
            <a:endParaRPr sz="1800"/>
          </a:p>
          <a:p>
            <a:pPr marL="457200" lvl="0" indent="-342900" algn="l" rtl="0">
              <a:spcBef>
                <a:spcPts val="0"/>
              </a:spcBef>
              <a:spcAft>
                <a:spcPts val="0"/>
              </a:spcAft>
              <a:buSzPts val="1800"/>
              <a:buChar char="●"/>
            </a:pPr>
            <a:r>
              <a:rPr lang="en" sz="1800"/>
              <a:t>Teaches new skills/replacement behaviors</a:t>
            </a:r>
            <a:endParaRPr sz="1800"/>
          </a:p>
          <a:p>
            <a:pPr marL="457200" lvl="0" indent="-342900" algn="l" rtl="0">
              <a:spcBef>
                <a:spcPts val="0"/>
              </a:spcBef>
              <a:spcAft>
                <a:spcPts val="0"/>
              </a:spcAft>
              <a:buSzPts val="1800"/>
              <a:buChar char="●"/>
            </a:pPr>
            <a:r>
              <a:rPr lang="en" sz="1800"/>
              <a:t>Provides a whole school team approach</a:t>
            </a:r>
            <a:endParaRPr sz="1800"/>
          </a:p>
          <a:p>
            <a:pPr marL="457200" lvl="0" indent="-342900" algn="l" rtl="0">
              <a:spcBef>
                <a:spcPts val="0"/>
              </a:spcBef>
              <a:spcAft>
                <a:spcPts val="0"/>
              </a:spcAft>
              <a:buSzPts val="1800"/>
              <a:buChar char="●"/>
            </a:pPr>
            <a:r>
              <a:rPr lang="en" sz="1800"/>
              <a:t>Promotes social skills</a:t>
            </a:r>
            <a:endParaRPr sz="1800"/>
          </a:p>
          <a:p>
            <a:pPr marL="457200" lvl="0" indent="-342900" algn="l" rtl="0">
              <a:spcBef>
                <a:spcPts val="0"/>
              </a:spcBef>
              <a:spcAft>
                <a:spcPts val="0"/>
              </a:spcAft>
              <a:buSzPts val="1800"/>
              <a:buChar char="●"/>
            </a:pPr>
            <a:r>
              <a:rPr lang="en" sz="1800"/>
              <a:t>Promotes communication development </a:t>
            </a:r>
            <a:endParaRPr sz="1800"/>
          </a:p>
          <a:p>
            <a:pPr marL="457200" lvl="0" indent="-342900" algn="l" rtl="0">
              <a:spcBef>
                <a:spcPts val="0"/>
              </a:spcBef>
              <a:spcAft>
                <a:spcPts val="0"/>
              </a:spcAft>
              <a:buSzPts val="1800"/>
              <a:buChar char="●"/>
            </a:pPr>
            <a:r>
              <a:rPr lang="en" sz="1800"/>
              <a:t>Encourages a system for positive praise or rewards</a:t>
            </a:r>
            <a:endParaRPr sz="1800"/>
          </a:p>
          <a:p>
            <a:pPr marL="457200" lvl="0" indent="0" algn="l" rtl="0">
              <a:spcBef>
                <a:spcPts val="160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819150" y="63282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PBIS: Prepping the classroom environment</a:t>
            </a:r>
            <a:endParaRPr/>
          </a:p>
        </p:txBody>
      </p:sp>
      <p:sp>
        <p:nvSpPr>
          <p:cNvPr id="154" name="Google Shape;154;p17"/>
          <p:cNvSpPr txBox="1">
            <a:spLocks noGrp="1"/>
          </p:cNvSpPr>
          <p:nvPr>
            <p:ph type="body" idx="1"/>
          </p:nvPr>
        </p:nvSpPr>
        <p:spPr>
          <a:xfrm>
            <a:off x="819150" y="1658250"/>
            <a:ext cx="4764600" cy="2780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Rituals and routines should be inclusive and designed to decrease the frequency and duration of problem behaviors</a:t>
            </a:r>
            <a:endParaRPr sz="1800"/>
          </a:p>
          <a:p>
            <a:pPr marL="457200" lvl="0" indent="-342900" algn="l" rtl="0">
              <a:spcBef>
                <a:spcPts val="0"/>
              </a:spcBef>
              <a:spcAft>
                <a:spcPts val="0"/>
              </a:spcAft>
              <a:buSzPts val="1800"/>
              <a:buChar char="●"/>
            </a:pPr>
            <a:r>
              <a:rPr lang="en" sz="1800"/>
              <a:t>An opportunity to earn their way back if an infraction occurs should be implemented  </a:t>
            </a:r>
            <a:endParaRPr sz="1800"/>
          </a:p>
          <a:p>
            <a:pPr marL="457200" lvl="0" indent="-342900" algn="l" rtl="0">
              <a:spcBef>
                <a:spcPts val="0"/>
              </a:spcBef>
              <a:spcAft>
                <a:spcPts val="0"/>
              </a:spcAft>
              <a:buSzPts val="1800"/>
              <a:buChar char="●"/>
            </a:pPr>
            <a:r>
              <a:rPr lang="en" sz="1800"/>
              <a:t>Teachers to model, remind, visually support, and enforce behavior rules and expectations consistently and revise them if necessary</a:t>
            </a:r>
            <a:endParaRPr sz="1800"/>
          </a:p>
        </p:txBody>
      </p:sp>
      <p:pic>
        <p:nvPicPr>
          <p:cNvPr id="155" name="Google Shape;155;p17"/>
          <p:cNvPicPr preferRelativeResize="0"/>
          <p:nvPr/>
        </p:nvPicPr>
        <p:blipFill>
          <a:blip r:embed="rId3">
            <a:alphaModFix/>
          </a:blip>
          <a:stretch>
            <a:fillRect/>
          </a:stretch>
        </p:blipFill>
        <p:spPr>
          <a:xfrm>
            <a:off x="6191075" y="1475675"/>
            <a:ext cx="2016245" cy="3038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8"/>
          <p:cNvSpPr txBox="1">
            <a:spLocks noGrp="1"/>
          </p:cNvSpPr>
          <p:nvPr>
            <p:ph type="title"/>
          </p:nvPr>
        </p:nvSpPr>
        <p:spPr>
          <a:xfrm>
            <a:off x="819150" y="5594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PBIS: Providing Visual Support</a:t>
            </a:r>
            <a:endParaRPr/>
          </a:p>
        </p:txBody>
      </p:sp>
      <p:sp>
        <p:nvSpPr>
          <p:cNvPr id="161" name="Google Shape;161;p18"/>
          <p:cNvSpPr txBox="1">
            <a:spLocks noGrp="1"/>
          </p:cNvSpPr>
          <p:nvPr>
            <p:ph type="body" idx="1"/>
          </p:nvPr>
        </p:nvSpPr>
        <p:spPr>
          <a:xfrm>
            <a:off x="819150" y="1599550"/>
            <a:ext cx="3011100" cy="2839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 Verbal communication of expectations and rules should use simple language and, when feasible, be accompanied by visual representations</a:t>
            </a:r>
            <a:endParaRPr sz="1800"/>
          </a:p>
          <a:p>
            <a:pPr marL="457200" lvl="0" indent="0" algn="l" rtl="0">
              <a:spcBef>
                <a:spcPts val="1600"/>
              </a:spcBef>
              <a:spcAft>
                <a:spcPts val="1600"/>
              </a:spcAft>
              <a:buNone/>
            </a:pPr>
            <a:endParaRPr/>
          </a:p>
        </p:txBody>
      </p:sp>
      <p:pic>
        <p:nvPicPr>
          <p:cNvPr id="162" name="Google Shape;162;p18"/>
          <p:cNvPicPr preferRelativeResize="0"/>
          <p:nvPr/>
        </p:nvPicPr>
        <p:blipFill>
          <a:blip r:embed="rId3">
            <a:alphaModFix/>
          </a:blip>
          <a:stretch>
            <a:fillRect/>
          </a:stretch>
        </p:blipFill>
        <p:spPr>
          <a:xfrm>
            <a:off x="3995848" y="1416125"/>
            <a:ext cx="1844450" cy="2454575"/>
          </a:xfrm>
          <a:prstGeom prst="rect">
            <a:avLst/>
          </a:prstGeom>
          <a:noFill/>
          <a:ln>
            <a:noFill/>
          </a:ln>
        </p:spPr>
      </p:pic>
      <p:pic>
        <p:nvPicPr>
          <p:cNvPr id="163" name="Google Shape;163;p18"/>
          <p:cNvPicPr preferRelativeResize="0"/>
          <p:nvPr/>
        </p:nvPicPr>
        <p:blipFill>
          <a:blip r:embed="rId4">
            <a:alphaModFix/>
          </a:blip>
          <a:stretch>
            <a:fillRect/>
          </a:stretch>
        </p:blipFill>
        <p:spPr>
          <a:xfrm>
            <a:off x="5801923" y="2297450"/>
            <a:ext cx="2998902" cy="2244892"/>
          </a:xfrm>
          <a:prstGeom prst="rect">
            <a:avLst/>
          </a:prstGeom>
          <a:noFill/>
          <a:ln>
            <a:noFill/>
          </a:ln>
        </p:spPr>
      </p:pic>
      <p:pic>
        <p:nvPicPr>
          <p:cNvPr id="164" name="Google Shape;164;p18"/>
          <p:cNvPicPr preferRelativeResize="0"/>
          <p:nvPr/>
        </p:nvPicPr>
        <p:blipFill rotWithShape="1">
          <a:blip r:embed="rId5">
            <a:alphaModFix/>
          </a:blip>
          <a:srcRect l="-128913" t="112851" r="97369" b="-144396"/>
          <a:stretch/>
        </p:blipFill>
        <p:spPr>
          <a:xfrm>
            <a:off x="3414713" y="2114550"/>
            <a:ext cx="2924175" cy="1524000"/>
          </a:xfrm>
          <a:prstGeom prst="rect">
            <a:avLst/>
          </a:prstGeom>
          <a:noFill/>
          <a:ln>
            <a:noFill/>
          </a:ln>
        </p:spPr>
      </p:pic>
      <p:pic>
        <p:nvPicPr>
          <p:cNvPr id="165" name="Google Shape;165;p18"/>
          <p:cNvPicPr preferRelativeResize="0"/>
          <p:nvPr/>
        </p:nvPicPr>
        <p:blipFill>
          <a:blip r:embed="rId5">
            <a:alphaModFix/>
          </a:blip>
          <a:stretch>
            <a:fillRect/>
          </a:stretch>
        </p:blipFill>
        <p:spPr>
          <a:xfrm>
            <a:off x="6222124" y="594200"/>
            <a:ext cx="2578700" cy="1343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9"/>
          <p:cNvSpPr txBox="1">
            <a:spLocks noGrp="1"/>
          </p:cNvSpPr>
          <p:nvPr>
            <p:ph type="title"/>
          </p:nvPr>
        </p:nvSpPr>
        <p:spPr>
          <a:xfrm>
            <a:off x="819150" y="5888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PBIS: Creating a system of rewards</a:t>
            </a:r>
            <a:endParaRPr/>
          </a:p>
        </p:txBody>
      </p:sp>
      <p:sp>
        <p:nvSpPr>
          <p:cNvPr id="171" name="Google Shape;171;p19"/>
          <p:cNvSpPr txBox="1">
            <a:spLocks noGrp="1"/>
          </p:cNvSpPr>
          <p:nvPr>
            <p:ph type="body" idx="1"/>
          </p:nvPr>
        </p:nvSpPr>
        <p:spPr>
          <a:xfrm>
            <a:off x="819150" y="1464375"/>
            <a:ext cx="4705800" cy="2974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400"/>
              <a:t>Creating and implementing a reward</a:t>
            </a:r>
            <a:r>
              <a:rPr lang="en" sz="1800"/>
              <a:t> </a:t>
            </a:r>
            <a:r>
              <a:rPr lang="en" sz="1400"/>
              <a:t>system based on students’ interests will encourage students to buy into the rules and routines established in the classroom with the expectation that doing so will get them what they want in the end</a:t>
            </a:r>
            <a:endParaRPr sz="1400"/>
          </a:p>
          <a:p>
            <a:pPr marL="457200" lvl="0" indent="-317500" algn="l" rtl="0">
              <a:spcBef>
                <a:spcPts val="0"/>
              </a:spcBef>
              <a:spcAft>
                <a:spcPts val="0"/>
              </a:spcAft>
              <a:buSzPts val="1400"/>
              <a:buChar char="●"/>
            </a:pPr>
            <a:r>
              <a:rPr lang="en" sz="1400"/>
              <a:t>Reward systems that acknowledge students for positive behavior should include both verbal praise as well as tangible rewards such as those found in a token economy system that students can accrue over a designated period</a:t>
            </a:r>
            <a:endParaRPr sz="1400"/>
          </a:p>
        </p:txBody>
      </p:sp>
      <p:pic>
        <p:nvPicPr>
          <p:cNvPr id="172" name="Google Shape;172;p19"/>
          <p:cNvPicPr preferRelativeResize="0"/>
          <p:nvPr/>
        </p:nvPicPr>
        <p:blipFill>
          <a:blip r:embed="rId3">
            <a:alphaModFix/>
          </a:blip>
          <a:stretch>
            <a:fillRect/>
          </a:stretch>
        </p:blipFill>
        <p:spPr>
          <a:xfrm>
            <a:off x="5471900" y="1743963"/>
            <a:ext cx="3314250" cy="24150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0"/>
          <p:cNvSpPr txBox="1">
            <a:spLocks noGrp="1"/>
          </p:cNvSpPr>
          <p:nvPr>
            <p:ph type="title"/>
          </p:nvPr>
        </p:nvSpPr>
        <p:spPr>
          <a:xfrm>
            <a:off x="819150" y="4572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Tier 1...How does that work for students with autism?</a:t>
            </a:r>
            <a:endParaRPr sz="2800"/>
          </a:p>
        </p:txBody>
      </p:sp>
      <p:sp>
        <p:nvSpPr>
          <p:cNvPr id="178" name="Google Shape;178;p20"/>
          <p:cNvSpPr txBox="1">
            <a:spLocks noGrp="1"/>
          </p:cNvSpPr>
          <p:nvPr>
            <p:ph type="body" idx="1"/>
          </p:nvPr>
        </p:nvSpPr>
        <p:spPr>
          <a:xfrm>
            <a:off x="819150" y="1458475"/>
            <a:ext cx="7505700" cy="2980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Teach, teach, and RETEACH behavior expectations and procedures on a regular (if not DAILY) basis</a:t>
            </a:r>
            <a:endParaRPr sz="1400"/>
          </a:p>
          <a:p>
            <a:pPr marL="457200" lvl="0" indent="-317500" algn="l" rtl="0">
              <a:spcBef>
                <a:spcPts val="0"/>
              </a:spcBef>
              <a:spcAft>
                <a:spcPts val="0"/>
              </a:spcAft>
              <a:buSzPts val="1400"/>
              <a:buChar char="●"/>
            </a:pPr>
            <a:r>
              <a:rPr lang="en" sz="1400"/>
              <a:t>Implement visuals to pairs with the expectations and procedures</a:t>
            </a:r>
            <a:endParaRPr sz="1400"/>
          </a:p>
          <a:p>
            <a:pPr marL="457200" lvl="0" indent="-317500" algn="l" rtl="0">
              <a:spcBef>
                <a:spcPts val="0"/>
              </a:spcBef>
              <a:spcAft>
                <a:spcPts val="0"/>
              </a:spcAft>
              <a:buSzPts val="1400"/>
              <a:buChar char="●"/>
            </a:pPr>
            <a:r>
              <a:rPr lang="en" sz="1400"/>
              <a:t>Develop a positive reinforcement system for the class.  You may develop individual systems as well as a system for the class as a whole---These should be DIFFERENTIATED as based on some sort of preference assessment</a:t>
            </a:r>
            <a:endParaRPr sz="1400"/>
          </a:p>
          <a:p>
            <a:pPr marL="457200" lvl="0" indent="-317500" algn="l" rtl="0">
              <a:spcBef>
                <a:spcPts val="0"/>
              </a:spcBef>
              <a:spcAft>
                <a:spcPts val="0"/>
              </a:spcAft>
              <a:buSzPts val="1400"/>
              <a:buChar char="●"/>
            </a:pPr>
            <a:r>
              <a:rPr lang="en" sz="1400"/>
              <a:t>Set-up a consistent and clear consequence system that ALL staff working with your students will implement</a:t>
            </a:r>
            <a:endParaRPr sz="1400"/>
          </a:p>
          <a:p>
            <a:pPr marL="457200" lvl="0" indent="-317500" algn="l" rtl="0">
              <a:spcBef>
                <a:spcPts val="0"/>
              </a:spcBef>
              <a:spcAft>
                <a:spcPts val="0"/>
              </a:spcAft>
              <a:buSzPts val="1400"/>
              <a:buChar char="●"/>
            </a:pPr>
            <a:r>
              <a:rPr lang="en" sz="1400"/>
              <a:t>Establish procedures for supervision and actively supervise students</a:t>
            </a:r>
            <a:endParaRPr sz="1400"/>
          </a:p>
          <a:p>
            <a:pPr marL="457200" lvl="0" indent="-317500" algn="l" rtl="0">
              <a:spcBef>
                <a:spcPts val="0"/>
              </a:spcBef>
              <a:spcAft>
                <a:spcPts val="0"/>
              </a:spcAft>
              <a:buSzPts val="1400"/>
              <a:buChar char="●"/>
            </a:pPr>
            <a:r>
              <a:rPr lang="en" sz="1400"/>
              <a:t>Determine the best means for instruction that meet all students individual needs (small group, whole group, centers, 1:1) and evaluate your personal classroom management style</a:t>
            </a: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819150" y="4990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Tier 1 examples</a:t>
            </a:r>
            <a:endParaRPr/>
          </a:p>
        </p:txBody>
      </p:sp>
      <p:pic>
        <p:nvPicPr>
          <p:cNvPr id="184" name="Google Shape;184;p21"/>
          <p:cNvPicPr preferRelativeResize="0"/>
          <p:nvPr/>
        </p:nvPicPr>
        <p:blipFill>
          <a:blip r:embed="rId3">
            <a:alphaModFix/>
          </a:blip>
          <a:stretch>
            <a:fillRect/>
          </a:stretch>
        </p:blipFill>
        <p:spPr>
          <a:xfrm>
            <a:off x="563300" y="1453650"/>
            <a:ext cx="4051333" cy="3038500"/>
          </a:xfrm>
          <a:prstGeom prst="rect">
            <a:avLst/>
          </a:prstGeom>
          <a:noFill/>
          <a:ln>
            <a:noFill/>
          </a:ln>
        </p:spPr>
      </p:pic>
      <p:pic>
        <p:nvPicPr>
          <p:cNvPr id="185" name="Google Shape;185;p21"/>
          <p:cNvPicPr preferRelativeResize="0"/>
          <p:nvPr/>
        </p:nvPicPr>
        <p:blipFill>
          <a:blip r:embed="rId4">
            <a:alphaModFix/>
          </a:blip>
          <a:stretch>
            <a:fillRect/>
          </a:stretch>
        </p:blipFill>
        <p:spPr>
          <a:xfrm>
            <a:off x="4649633" y="608175"/>
            <a:ext cx="4224568" cy="3168426"/>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1775</Words>
  <Application>Microsoft Office PowerPoint</Application>
  <PresentationFormat>On-screen Show (16:9)</PresentationFormat>
  <Paragraphs>324</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Nunito</vt:lpstr>
      <vt:lpstr>Calibri</vt:lpstr>
      <vt:lpstr>Arial</vt:lpstr>
      <vt:lpstr>Times New Roman</vt:lpstr>
      <vt:lpstr>Shift</vt:lpstr>
      <vt:lpstr>PBIS for Students with ASD Center Forum 2019</vt:lpstr>
      <vt:lpstr>Lincoln Park Public Schools</vt:lpstr>
      <vt:lpstr>Core deficits for students with Autism</vt:lpstr>
      <vt:lpstr>Benefits of PBIS for Students with Autism</vt:lpstr>
      <vt:lpstr>PBIS: Prepping the classroom environment</vt:lpstr>
      <vt:lpstr>PBIS: Providing Visual Support</vt:lpstr>
      <vt:lpstr>PBIS: Creating a system of rewards</vt:lpstr>
      <vt:lpstr>Tier 1...How does that work for students with autism?</vt:lpstr>
      <vt:lpstr>Tier 1 examples</vt:lpstr>
      <vt:lpstr>Tier 1 examples</vt:lpstr>
      <vt:lpstr>Tier 2...How does that work for students with autism?</vt:lpstr>
      <vt:lpstr>Tier 3...How does that work for students with autism?</vt:lpstr>
      <vt:lpstr>Tier 3 Wrap-Around Procedures</vt:lpstr>
      <vt:lpstr>I’ve done an FBA, we’ve written a PBIS plan...now what?</vt:lpstr>
      <vt:lpstr>Teaching Replacement Behaviors</vt:lpstr>
      <vt:lpstr>Teaching Replacement Behaviors</vt:lpstr>
      <vt:lpstr>Teaching Replacement Behaviors </vt:lpstr>
      <vt:lpstr>CICO - check-in/check-out</vt:lpstr>
      <vt:lpstr>CICO - check-in/check-out</vt:lpstr>
      <vt:lpstr>PowerPoint Presentation</vt:lpstr>
      <vt:lpstr>CICO data - What does it tell us?</vt:lpstr>
      <vt:lpstr>PowerPoint Presentation</vt:lpstr>
      <vt:lpstr>CICO - Positive reinforcement -LPHS</vt:lpstr>
      <vt:lpstr>LP Middle School LINKS/High School P2P</vt:lpstr>
      <vt:lpstr>What does is mean to be a peer?</vt:lpstr>
      <vt:lpstr>Students with autism accessing PBIS clubs</vt:lpstr>
      <vt:lpstr>PowerPoint Presentation</vt:lpstr>
      <vt:lpstr>Elementary Social Groups/Girl’s Club</vt:lpstr>
      <vt:lpstr>Peer-to-peer at LPHS</vt:lpstr>
      <vt:lpstr>Questions???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PBIS for Students with ASD Center Forum 2019</dc:title>
  <dc:creator>Chris McEvoy</dc:creator>
  <cp:lastModifiedBy>Chris McEvoy</cp:lastModifiedBy>
  <cp:revision>1</cp:revision>
  <dcterms:modified xsi:type="dcterms:W3CDTF">2019-03-13T19:54:41Z</dcterms:modified>
</cp:coreProperties>
</file>