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1" r:id="rId4"/>
  </p:sldMasterIdLst>
  <p:notesMasterIdLst>
    <p:notesMasterId r:id="rId35"/>
  </p:notesMasterIdLst>
  <p:handoutMasterIdLst>
    <p:handoutMasterId r:id="rId36"/>
  </p:handoutMasterIdLst>
  <p:sldIdLst>
    <p:sldId id="256" r:id="rId5"/>
    <p:sldId id="284" r:id="rId6"/>
    <p:sldId id="290" r:id="rId7"/>
    <p:sldId id="289" r:id="rId8"/>
    <p:sldId id="258" r:id="rId9"/>
    <p:sldId id="281" r:id="rId10"/>
    <p:sldId id="280" r:id="rId11"/>
    <p:sldId id="259" r:id="rId12"/>
    <p:sldId id="262" r:id="rId13"/>
    <p:sldId id="263" r:id="rId14"/>
    <p:sldId id="268" r:id="rId15"/>
    <p:sldId id="265" r:id="rId16"/>
    <p:sldId id="266" r:id="rId17"/>
    <p:sldId id="261" r:id="rId18"/>
    <p:sldId id="285" r:id="rId19"/>
    <p:sldId id="282" r:id="rId20"/>
    <p:sldId id="283" r:id="rId21"/>
    <p:sldId id="264" r:id="rId22"/>
    <p:sldId id="267" r:id="rId23"/>
    <p:sldId id="269" r:id="rId24"/>
    <p:sldId id="270" r:id="rId25"/>
    <p:sldId id="272" r:id="rId26"/>
    <p:sldId id="271" r:id="rId27"/>
    <p:sldId id="286" r:id="rId28"/>
    <p:sldId id="279" r:id="rId29"/>
    <p:sldId id="288" r:id="rId30"/>
    <p:sldId id="277" r:id="rId31"/>
    <p:sldId id="278" r:id="rId32"/>
    <p:sldId id="273"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4" autoAdjust="0"/>
    <p:restoredTop sz="94660"/>
  </p:normalViewPr>
  <p:slideViewPr>
    <p:cSldViewPr snapToGrid="0">
      <p:cViewPr varScale="1">
        <p:scale>
          <a:sx n="61" d="100"/>
          <a:sy n="61" d="100"/>
        </p:scale>
        <p:origin x="56"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54A73-B104-4D2E-98E6-B19685B0614C}" type="doc">
      <dgm:prSet loTypeId="urn:microsoft.com/office/officeart/2005/8/layout/arrow2" loCatId="process" qsTypeId="urn:microsoft.com/office/officeart/2005/8/quickstyle/simple2" qsCatId="simple" csTypeId="urn:microsoft.com/office/officeart/2005/8/colors/colorful1" csCatId="colorful" phldr="1"/>
      <dgm:spPr/>
      <dgm:t>
        <a:bodyPr/>
        <a:lstStyle/>
        <a:p>
          <a:endParaRPr lang="en-US"/>
        </a:p>
      </dgm:t>
    </dgm:pt>
    <dgm:pt modelId="{F9FC06FA-FF18-4E12-9EA7-CA082C3E7CE9}">
      <dgm:prSet/>
      <dgm:spPr/>
      <dgm:t>
        <a:bodyPr/>
        <a:lstStyle/>
        <a:p>
          <a:pPr rtl="0"/>
          <a:r>
            <a:rPr lang="en-US" dirty="0" smtClean="0"/>
            <a:t>Corrective Feedback</a:t>
          </a:r>
          <a:endParaRPr lang="en-US" dirty="0"/>
        </a:p>
      </dgm:t>
    </dgm:pt>
    <dgm:pt modelId="{B4127B54-F2C2-48B5-BF9D-C6666D9D3FF6}" type="parTrans" cxnId="{38CD3E22-A52F-41F8-B9DD-9659AC69BEE7}">
      <dgm:prSet/>
      <dgm:spPr/>
      <dgm:t>
        <a:bodyPr/>
        <a:lstStyle/>
        <a:p>
          <a:endParaRPr lang="en-US"/>
        </a:p>
      </dgm:t>
    </dgm:pt>
    <dgm:pt modelId="{71E98CD2-AECE-4E71-8554-39968C3F1714}" type="sibTrans" cxnId="{38CD3E22-A52F-41F8-B9DD-9659AC69BEE7}">
      <dgm:prSet/>
      <dgm:spPr/>
      <dgm:t>
        <a:bodyPr/>
        <a:lstStyle/>
        <a:p>
          <a:endParaRPr lang="en-US"/>
        </a:p>
      </dgm:t>
    </dgm:pt>
    <dgm:pt modelId="{3383319E-7925-4B2D-B5F6-846746F17DDE}">
      <dgm:prSet/>
      <dgm:spPr/>
      <dgm:t>
        <a:bodyPr/>
        <a:lstStyle/>
        <a:p>
          <a:pPr rtl="0"/>
          <a:r>
            <a:rPr lang="en-US" dirty="0" smtClean="0"/>
            <a:t>Time-Out/Reflection</a:t>
          </a:r>
          <a:endParaRPr lang="en-US" dirty="0"/>
        </a:p>
      </dgm:t>
    </dgm:pt>
    <dgm:pt modelId="{DD73EE17-29BE-4D6E-9B5C-3BA17E73950B}" type="parTrans" cxnId="{14F1114A-1507-42FC-83A3-EDBB3CF0E425}">
      <dgm:prSet/>
      <dgm:spPr/>
      <dgm:t>
        <a:bodyPr/>
        <a:lstStyle/>
        <a:p>
          <a:endParaRPr lang="en-US"/>
        </a:p>
      </dgm:t>
    </dgm:pt>
    <dgm:pt modelId="{E26AAEA7-0E67-4282-B1CD-5551933C8299}" type="sibTrans" cxnId="{14F1114A-1507-42FC-83A3-EDBB3CF0E425}">
      <dgm:prSet/>
      <dgm:spPr/>
      <dgm:t>
        <a:bodyPr/>
        <a:lstStyle/>
        <a:p>
          <a:endParaRPr lang="en-US"/>
        </a:p>
      </dgm:t>
    </dgm:pt>
    <dgm:pt modelId="{73B68EB2-A2C2-424F-84E8-B49E88528848}">
      <dgm:prSet/>
      <dgm:spPr/>
      <dgm:t>
        <a:bodyPr/>
        <a:lstStyle/>
        <a:p>
          <a:pPr rtl="0"/>
          <a:r>
            <a:rPr lang="en-US" dirty="0" smtClean="0"/>
            <a:t>Privilege Loss</a:t>
          </a:r>
          <a:endParaRPr lang="en-US" dirty="0"/>
        </a:p>
      </dgm:t>
    </dgm:pt>
    <dgm:pt modelId="{02BA4F31-2442-47EA-A36E-6F69CF80AB8D}" type="parTrans" cxnId="{FFB6C446-C7AF-4BDC-A8D1-BA7C84BDD89A}">
      <dgm:prSet/>
      <dgm:spPr/>
      <dgm:t>
        <a:bodyPr/>
        <a:lstStyle/>
        <a:p>
          <a:endParaRPr lang="en-US"/>
        </a:p>
      </dgm:t>
    </dgm:pt>
    <dgm:pt modelId="{E90C7B92-D364-46C6-90B5-47EF6D2B40BC}" type="sibTrans" cxnId="{FFB6C446-C7AF-4BDC-A8D1-BA7C84BDD89A}">
      <dgm:prSet/>
      <dgm:spPr/>
      <dgm:t>
        <a:bodyPr/>
        <a:lstStyle/>
        <a:p>
          <a:endParaRPr lang="en-US"/>
        </a:p>
      </dgm:t>
    </dgm:pt>
    <dgm:pt modelId="{FD776BC3-15EF-4DDE-A514-C260EA255941}">
      <dgm:prSet/>
      <dgm:spPr/>
      <dgm:t>
        <a:bodyPr/>
        <a:lstStyle/>
        <a:p>
          <a:pPr rtl="0"/>
          <a:r>
            <a:rPr lang="en-US" dirty="0" smtClean="0"/>
            <a:t>Parent Contact</a:t>
          </a:r>
          <a:endParaRPr lang="en-US" dirty="0"/>
        </a:p>
      </dgm:t>
    </dgm:pt>
    <dgm:pt modelId="{37A2382E-2014-490A-B356-0EB6576945E5}" type="parTrans" cxnId="{200CB41A-3B57-4F5D-B4E9-0D57055F04CD}">
      <dgm:prSet/>
      <dgm:spPr/>
      <dgm:t>
        <a:bodyPr/>
        <a:lstStyle/>
        <a:p>
          <a:endParaRPr lang="en-US"/>
        </a:p>
      </dgm:t>
    </dgm:pt>
    <dgm:pt modelId="{47B94CC8-2C61-416C-86F3-1081A47E8EAA}" type="sibTrans" cxnId="{200CB41A-3B57-4F5D-B4E9-0D57055F04CD}">
      <dgm:prSet/>
      <dgm:spPr/>
      <dgm:t>
        <a:bodyPr/>
        <a:lstStyle/>
        <a:p>
          <a:endParaRPr lang="en-US"/>
        </a:p>
      </dgm:t>
    </dgm:pt>
    <dgm:pt modelId="{0D0E8A3E-BDC6-4D12-9CB3-EFD6793F6D5E}">
      <dgm:prSet/>
      <dgm:spPr/>
      <dgm:t>
        <a:bodyPr/>
        <a:lstStyle/>
        <a:p>
          <a:pPr rtl="0"/>
          <a:endParaRPr lang="en-US" dirty="0"/>
        </a:p>
      </dgm:t>
    </dgm:pt>
    <dgm:pt modelId="{30484A14-43F8-4E94-A93E-6C754F0E53DE}" type="parTrans" cxnId="{FEC7916B-3F0F-40A4-AF42-101BAC81F6CC}">
      <dgm:prSet/>
      <dgm:spPr/>
      <dgm:t>
        <a:bodyPr/>
        <a:lstStyle/>
        <a:p>
          <a:endParaRPr lang="en-US"/>
        </a:p>
      </dgm:t>
    </dgm:pt>
    <dgm:pt modelId="{77F743A4-6D4A-44CE-AFD2-03B66B34A9A2}" type="sibTrans" cxnId="{FEC7916B-3F0F-40A4-AF42-101BAC81F6CC}">
      <dgm:prSet/>
      <dgm:spPr/>
      <dgm:t>
        <a:bodyPr/>
        <a:lstStyle/>
        <a:p>
          <a:endParaRPr lang="en-US"/>
        </a:p>
      </dgm:t>
    </dgm:pt>
    <dgm:pt modelId="{79157B8C-E50D-4EDB-90A1-78B454C04B47}">
      <dgm:prSet/>
      <dgm:spPr/>
      <dgm:t>
        <a:bodyPr/>
        <a:lstStyle/>
        <a:p>
          <a:endParaRPr lang="en-US"/>
        </a:p>
      </dgm:t>
    </dgm:pt>
    <dgm:pt modelId="{71626CA4-3716-41DB-AA8C-EDD7FD772A73}" type="parTrans" cxnId="{883F4805-2C2A-4D17-BD2F-90213BF9ED1D}">
      <dgm:prSet/>
      <dgm:spPr/>
      <dgm:t>
        <a:bodyPr/>
        <a:lstStyle/>
        <a:p>
          <a:endParaRPr lang="en-US"/>
        </a:p>
      </dgm:t>
    </dgm:pt>
    <dgm:pt modelId="{2496CFE2-4879-4AA3-AC13-CE44C5D36F8F}" type="sibTrans" cxnId="{883F4805-2C2A-4D17-BD2F-90213BF9ED1D}">
      <dgm:prSet/>
      <dgm:spPr/>
      <dgm:t>
        <a:bodyPr/>
        <a:lstStyle/>
        <a:p>
          <a:endParaRPr lang="en-US"/>
        </a:p>
      </dgm:t>
    </dgm:pt>
    <dgm:pt modelId="{999D8EAB-1EE9-4B4C-A009-D6C21EBA8674}">
      <dgm:prSet/>
      <dgm:spPr/>
      <dgm:t>
        <a:bodyPr/>
        <a:lstStyle/>
        <a:p>
          <a:endParaRPr lang="en-US"/>
        </a:p>
      </dgm:t>
    </dgm:pt>
    <dgm:pt modelId="{960856BA-0472-45F6-ACCA-CAF066D95992}" type="parTrans" cxnId="{F3875FCE-1740-489F-B00F-179265E1B0EF}">
      <dgm:prSet/>
      <dgm:spPr/>
      <dgm:t>
        <a:bodyPr/>
        <a:lstStyle/>
        <a:p>
          <a:endParaRPr lang="en-US"/>
        </a:p>
      </dgm:t>
    </dgm:pt>
    <dgm:pt modelId="{B5154108-B126-44C3-A0FB-D853E5F51C6B}" type="sibTrans" cxnId="{F3875FCE-1740-489F-B00F-179265E1B0EF}">
      <dgm:prSet/>
      <dgm:spPr/>
      <dgm:t>
        <a:bodyPr/>
        <a:lstStyle/>
        <a:p>
          <a:endParaRPr lang="en-US"/>
        </a:p>
      </dgm:t>
    </dgm:pt>
    <dgm:pt modelId="{0B6797C3-2F3E-464F-A898-2D8D7CA42BAC}">
      <dgm:prSet/>
      <dgm:spPr/>
      <dgm:t>
        <a:bodyPr/>
        <a:lstStyle/>
        <a:p>
          <a:pPr rtl="0"/>
          <a:r>
            <a:rPr lang="en-US" dirty="0" smtClean="0"/>
            <a:t>Buddy Classroom</a:t>
          </a:r>
          <a:endParaRPr lang="en-US" dirty="0"/>
        </a:p>
      </dgm:t>
    </dgm:pt>
    <dgm:pt modelId="{8F913F6C-7984-4567-AFB0-6D5474EFC860}" type="parTrans" cxnId="{18144B3F-5B60-411D-9957-C715798DDD1E}">
      <dgm:prSet/>
      <dgm:spPr/>
      <dgm:t>
        <a:bodyPr/>
        <a:lstStyle/>
        <a:p>
          <a:endParaRPr lang="en-US"/>
        </a:p>
      </dgm:t>
    </dgm:pt>
    <dgm:pt modelId="{9B85E13F-0529-4202-96D4-0B8FF8C90458}" type="sibTrans" cxnId="{18144B3F-5B60-411D-9957-C715798DDD1E}">
      <dgm:prSet/>
      <dgm:spPr/>
      <dgm:t>
        <a:bodyPr/>
        <a:lstStyle/>
        <a:p>
          <a:endParaRPr lang="en-US"/>
        </a:p>
      </dgm:t>
    </dgm:pt>
    <dgm:pt modelId="{D2C5F464-CE32-421F-BDB6-72A014001B9F}">
      <dgm:prSet/>
      <dgm:spPr/>
      <dgm:t>
        <a:bodyPr/>
        <a:lstStyle/>
        <a:p>
          <a:pPr rtl="0"/>
          <a:endParaRPr lang="en-US" dirty="0"/>
        </a:p>
      </dgm:t>
    </dgm:pt>
    <dgm:pt modelId="{5303C7C9-C86A-4D85-83B3-CABA563B8E2E}" type="parTrans" cxnId="{85F02C75-0111-49DF-9507-67551E6F35D0}">
      <dgm:prSet/>
      <dgm:spPr/>
      <dgm:t>
        <a:bodyPr/>
        <a:lstStyle/>
        <a:p>
          <a:endParaRPr lang="en-US"/>
        </a:p>
      </dgm:t>
    </dgm:pt>
    <dgm:pt modelId="{8BDC67C6-35D6-4A07-9CD5-5AEE63C9F763}" type="sibTrans" cxnId="{85F02C75-0111-49DF-9507-67551E6F35D0}">
      <dgm:prSet/>
      <dgm:spPr/>
      <dgm:t>
        <a:bodyPr/>
        <a:lstStyle/>
        <a:p>
          <a:endParaRPr lang="en-US"/>
        </a:p>
      </dgm:t>
    </dgm:pt>
    <dgm:pt modelId="{217A2861-E52D-4040-BEE5-94122372CEC4}" type="pres">
      <dgm:prSet presAssocID="{AD154A73-B104-4D2E-98E6-B19685B0614C}" presName="arrowDiagram" presStyleCnt="0">
        <dgm:presLayoutVars>
          <dgm:chMax val="5"/>
          <dgm:dir/>
          <dgm:resizeHandles val="exact"/>
        </dgm:presLayoutVars>
      </dgm:prSet>
      <dgm:spPr/>
      <dgm:t>
        <a:bodyPr/>
        <a:lstStyle/>
        <a:p>
          <a:endParaRPr lang="en-US"/>
        </a:p>
      </dgm:t>
    </dgm:pt>
    <dgm:pt modelId="{99DD2F89-836D-4BAC-A3A3-484E41EC311C}" type="pres">
      <dgm:prSet presAssocID="{AD154A73-B104-4D2E-98E6-B19685B0614C}" presName="arrow" presStyleLbl="bgShp" presStyleIdx="0" presStyleCnt="1" custScaleY="102439"/>
      <dgm:spPr/>
      <dgm:t>
        <a:bodyPr/>
        <a:lstStyle/>
        <a:p>
          <a:endParaRPr lang="en-US"/>
        </a:p>
      </dgm:t>
    </dgm:pt>
    <dgm:pt modelId="{7AEA9843-0633-4E03-8AF5-9E73AB1A911B}" type="pres">
      <dgm:prSet presAssocID="{AD154A73-B104-4D2E-98E6-B19685B0614C}" presName="arrowDiagram5" presStyleCnt="0"/>
      <dgm:spPr/>
      <dgm:t>
        <a:bodyPr/>
        <a:lstStyle/>
        <a:p>
          <a:endParaRPr lang="en-US"/>
        </a:p>
      </dgm:t>
    </dgm:pt>
    <dgm:pt modelId="{CCE05868-57A9-4AF0-8DDC-B3EAD6AFCF5D}" type="pres">
      <dgm:prSet presAssocID="{F9FC06FA-FF18-4E12-9EA7-CA082C3E7CE9}" presName="bullet5a" presStyleLbl="node1" presStyleIdx="0" presStyleCnt="5"/>
      <dgm:spPr/>
      <dgm:t>
        <a:bodyPr/>
        <a:lstStyle/>
        <a:p>
          <a:endParaRPr lang="en-US"/>
        </a:p>
      </dgm:t>
    </dgm:pt>
    <dgm:pt modelId="{550AE487-E109-48DF-9CEF-19172EDC6447}" type="pres">
      <dgm:prSet presAssocID="{F9FC06FA-FF18-4E12-9EA7-CA082C3E7CE9}" presName="textBox5a" presStyleLbl="revTx" presStyleIdx="0" presStyleCnt="5">
        <dgm:presLayoutVars>
          <dgm:bulletEnabled val="1"/>
        </dgm:presLayoutVars>
      </dgm:prSet>
      <dgm:spPr/>
      <dgm:t>
        <a:bodyPr/>
        <a:lstStyle/>
        <a:p>
          <a:endParaRPr lang="en-US"/>
        </a:p>
      </dgm:t>
    </dgm:pt>
    <dgm:pt modelId="{525D7E87-58C0-4FC7-A45F-A2E3BAB608EA}" type="pres">
      <dgm:prSet presAssocID="{3383319E-7925-4B2D-B5F6-846746F17DDE}" presName="bullet5b" presStyleLbl="node1" presStyleIdx="1" presStyleCnt="5"/>
      <dgm:spPr/>
      <dgm:t>
        <a:bodyPr/>
        <a:lstStyle/>
        <a:p>
          <a:endParaRPr lang="en-US"/>
        </a:p>
      </dgm:t>
    </dgm:pt>
    <dgm:pt modelId="{FDC8876D-C112-45C7-B871-ACA0FAF17781}" type="pres">
      <dgm:prSet presAssocID="{3383319E-7925-4B2D-B5F6-846746F17DDE}" presName="textBox5b" presStyleLbl="revTx" presStyleIdx="1" presStyleCnt="5">
        <dgm:presLayoutVars>
          <dgm:bulletEnabled val="1"/>
        </dgm:presLayoutVars>
      </dgm:prSet>
      <dgm:spPr/>
      <dgm:t>
        <a:bodyPr/>
        <a:lstStyle/>
        <a:p>
          <a:endParaRPr lang="en-US"/>
        </a:p>
      </dgm:t>
    </dgm:pt>
    <dgm:pt modelId="{55B478FA-F96D-454B-B719-59B885FF31D5}" type="pres">
      <dgm:prSet presAssocID="{73B68EB2-A2C2-424F-84E8-B49E88528848}" presName="bullet5c" presStyleLbl="node1" presStyleIdx="2" presStyleCnt="5"/>
      <dgm:spPr/>
      <dgm:t>
        <a:bodyPr/>
        <a:lstStyle/>
        <a:p>
          <a:endParaRPr lang="en-US"/>
        </a:p>
      </dgm:t>
    </dgm:pt>
    <dgm:pt modelId="{A5DFB2DC-0212-4DDE-8A14-E35EC9168DC0}" type="pres">
      <dgm:prSet presAssocID="{73B68EB2-A2C2-424F-84E8-B49E88528848}" presName="textBox5c" presStyleLbl="revTx" presStyleIdx="2" presStyleCnt="5">
        <dgm:presLayoutVars>
          <dgm:bulletEnabled val="1"/>
        </dgm:presLayoutVars>
      </dgm:prSet>
      <dgm:spPr/>
      <dgm:t>
        <a:bodyPr/>
        <a:lstStyle/>
        <a:p>
          <a:endParaRPr lang="en-US"/>
        </a:p>
      </dgm:t>
    </dgm:pt>
    <dgm:pt modelId="{D3B837D4-371E-4482-89BA-90504AA5DCCF}" type="pres">
      <dgm:prSet presAssocID="{0B6797C3-2F3E-464F-A898-2D8D7CA42BAC}" presName="bullet5d" presStyleLbl="node1" presStyleIdx="3" presStyleCnt="5"/>
      <dgm:spPr/>
    </dgm:pt>
    <dgm:pt modelId="{FA27FB95-9A0D-4F80-B9F3-F5952FF68222}" type="pres">
      <dgm:prSet presAssocID="{0B6797C3-2F3E-464F-A898-2D8D7CA42BAC}" presName="textBox5d" presStyleLbl="revTx" presStyleIdx="3" presStyleCnt="5">
        <dgm:presLayoutVars>
          <dgm:bulletEnabled val="1"/>
        </dgm:presLayoutVars>
      </dgm:prSet>
      <dgm:spPr/>
      <dgm:t>
        <a:bodyPr/>
        <a:lstStyle/>
        <a:p>
          <a:endParaRPr lang="en-US"/>
        </a:p>
      </dgm:t>
    </dgm:pt>
    <dgm:pt modelId="{F3132FDD-B468-4FF4-A6AA-FAFC25AEAA38}" type="pres">
      <dgm:prSet presAssocID="{FD776BC3-15EF-4DDE-A514-C260EA255941}" presName="bullet5e" presStyleLbl="node1" presStyleIdx="4" presStyleCnt="5"/>
      <dgm:spPr/>
    </dgm:pt>
    <dgm:pt modelId="{8794AA10-4855-4DFB-8D71-50D8B2B64663}" type="pres">
      <dgm:prSet presAssocID="{FD776BC3-15EF-4DDE-A514-C260EA255941}" presName="textBox5e" presStyleLbl="revTx" presStyleIdx="4" presStyleCnt="5">
        <dgm:presLayoutVars>
          <dgm:bulletEnabled val="1"/>
        </dgm:presLayoutVars>
      </dgm:prSet>
      <dgm:spPr/>
      <dgm:t>
        <a:bodyPr/>
        <a:lstStyle/>
        <a:p>
          <a:endParaRPr lang="en-US"/>
        </a:p>
      </dgm:t>
    </dgm:pt>
  </dgm:ptLst>
  <dgm:cxnLst>
    <dgm:cxn modelId="{29FAF1C5-A254-4EBB-B2BC-2C3DBABDBC13}" type="presOf" srcId="{FD776BC3-15EF-4DDE-A514-C260EA255941}" destId="{8794AA10-4855-4DFB-8D71-50D8B2B64663}" srcOrd="0" destOrd="0" presId="urn:microsoft.com/office/officeart/2005/8/layout/arrow2"/>
    <dgm:cxn modelId="{FEC7916B-3F0F-40A4-AF42-101BAC81F6CC}" srcId="{AD154A73-B104-4D2E-98E6-B19685B0614C}" destId="{0D0E8A3E-BDC6-4D12-9CB3-EFD6793F6D5E}" srcOrd="7" destOrd="0" parTransId="{30484A14-43F8-4E94-A93E-6C754F0E53DE}" sibTransId="{77F743A4-6D4A-44CE-AFD2-03B66B34A9A2}"/>
    <dgm:cxn modelId="{FFB6C446-C7AF-4BDC-A8D1-BA7C84BDD89A}" srcId="{AD154A73-B104-4D2E-98E6-B19685B0614C}" destId="{73B68EB2-A2C2-424F-84E8-B49E88528848}" srcOrd="2" destOrd="0" parTransId="{02BA4F31-2442-47EA-A36E-6F69CF80AB8D}" sibTransId="{E90C7B92-D364-46C6-90B5-47EF6D2B40BC}"/>
    <dgm:cxn modelId="{85F02C75-0111-49DF-9507-67551E6F35D0}" srcId="{AD154A73-B104-4D2E-98E6-B19685B0614C}" destId="{D2C5F464-CE32-421F-BDB6-72A014001B9F}" srcOrd="5" destOrd="0" parTransId="{5303C7C9-C86A-4D85-83B3-CABA563B8E2E}" sibTransId="{8BDC67C6-35D6-4A07-9CD5-5AEE63C9F763}"/>
    <dgm:cxn modelId="{883F4805-2C2A-4D17-BD2F-90213BF9ED1D}" srcId="{AD154A73-B104-4D2E-98E6-B19685B0614C}" destId="{79157B8C-E50D-4EDB-90A1-78B454C04B47}" srcOrd="6" destOrd="0" parTransId="{71626CA4-3716-41DB-AA8C-EDD7FD772A73}" sibTransId="{2496CFE2-4879-4AA3-AC13-CE44C5D36F8F}"/>
    <dgm:cxn modelId="{18144B3F-5B60-411D-9957-C715798DDD1E}" srcId="{AD154A73-B104-4D2E-98E6-B19685B0614C}" destId="{0B6797C3-2F3E-464F-A898-2D8D7CA42BAC}" srcOrd="3" destOrd="0" parTransId="{8F913F6C-7984-4567-AFB0-6D5474EFC860}" sibTransId="{9B85E13F-0529-4202-96D4-0B8FF8C90458}"/>
    <dgm:cxn modelId="{200CB41A-3B57-4F5D-B4E9-0D57055F04CD}" srcId="{AD154A73-B104-4D2E-98E6-B19685B0614C}" destId="{FD776BC3-15EF-4DDE-A514-C260EA255941}" srcOrd="4" destOrd="0" parTransId="{37A2382E-2014-490A-B356-0EB6576945E5}" sibTransId="{47B94CC8-2C61-416C-86F3-1081A47E8EAA}"/>
    <dgm:cxn modelId="{38CD3E22-A52F-41F8-B9DD-9659AC69BEE7}" srcId="{AD154A73-B104-4D2E-98E6-B19685B0614C}" destId="{F9FC06FA-FF18-4E12-9EA7-CA082C3E7CE9}" srcOrd="0" destOrd="0" parTransId="{B4127B54-F2C2-48B5-BF9D-C6666D9D3FF6}" sibTransId="{71E98CD2-AECE-4E71-8554-39968C3F1714}"/>
    <dgm:cxn modelId="{14F1114A-1507-42FC-83A3-EDBB3CF0E425}" srcId="{AD154A73-B104-4D2E-98E6-B19685B0614C}" destId="{3383319E-7925-4B2D-B5F6-846746F17DDE}" srcOrd="1" destOrd="0" parTransId="{DD73EE17-29BE-4D6E-9B5C-3BA17E73950B}" sibTransId="{E26AAEA7-0E67-4282-B1CD-5551933C8299}"/>
    <dgm:cxn modelId="{9F09A4AD-3AB9-49A5-A5B4-603EA5F16E77}" type="presOf" srcId="{73B68EB2-A2C2-424F-84E8-B49E88528848}" destId="{A5DFB2DC-0212-4DDE-8A14-E35EC9168DC0}" srcOrd="0" destOrd="0" presId="urn:microsoft.com/office/officeart/2005/8/layout/arrow2"/>
    <dgm:cxn modelId="{803D302D-8FB8-4A17-A4CD-3534A51A90EE}" type="presOf" srcId="{3383319E-7925-4B2D-B5F6-846746F17DDE}" destId="{FDC8876D-C112-45C7-B871-ACA0FAF17781}" srcOrd="0" destOrd="0" presId="urn:microsoft.com/office/officeart/2005/8/layout/arrow2"/>
    <dgm:cxn modelId="{F3875FCE-1740-489F-B00F-179265E1B0EF}" srcId="{AD154A73-B104-4D2E-98E6-B19685B0614C}" destId="{999D8EAB-1EE9-4B4C-A009-D6C21EBA8674}" srcOrd="8" destOrd="0" parTransId="{960856BA-0472-45F6-ACCA-CAF066D95992}" sibTransId="{B5154108-B126-44C3-A0FB-D853E5F51C6B}"/>
    <dgm:cxn modelId="{89FE3C3C-3E9A-401B-9931-7A8600CADB34}" type="presOf" srcId="{0B6797C3-2F3E-464F-A898-2D8D7CA42BAC}" destId="{FA27FB95-9A0D-4F80-B9F3-F5952FF68222}" srcOrd="0" destOrd="0" presId="urn:microsoft.com/office/officeart/2005/8/layout/arrow2"/>
    <dgm:cxn modelId="{8C6CC5D5-A0A7-4F0E-8E51-16BECCD397B3}" type="presOf" srcId="{AD154A73-B104-4D2E-98E6-B19685B0614C}" destId="{217A2861-E52D-4040-BEE5-94122372CEC4}" srcOrd="0" destOrd="0" presId="urn:microsoft.com/office/officeart/2005/8/layout/arrow2"/>
    <dgm:cxn modelId="{D973C4F3-4367-48DE-82CF-CDB39BB67318}" type="presOf" srcId="{F9FC06FA-FF18-4E12-9EA7-CA082C3E7CE9}" destId="{550AE487-E109-48DF-9CEF-19172EDC6447}" srcOrd="0" destOrd="0" presId="urn:microsoft.com/office/officeart/2005/8/layout/arrow2"/>
    <dgm:cxn modelId="{2CA233C6-2EA6-4F66-AB1E-615BBF135027}" type="presParOf" srcId="{217A2861-E52D-4040-BEE5-94122372CEC4}" destId="{99DD2F89-836D-4BAC-A3A3-484E41EC311C}" srcOrd="0" destOrd="0" presId="urn:microsoft.com/office/officeart/2005/8/layout/arrow2"/>
    <dgm:cxn modelId="{5DA88F8C-0D25-4EAD-8431-B6A53270F574}" type="presParOf" srcId="{217A2861-E52D-4040-BEE5-94122372CEC4}" destId="{7AEA9843-0633-4E03-8AF5-9E73AB1A911B}" srcOrd="1" destOrd="0" presId="urn:microsoft.com/office/officeart/2005/8/layout/arrow2"/>
    <dgm:cxn modelId="{FC6684B2-5504-4D84-A259-FC608D680BDC}" type="presParOf" srcId="{7AEA9843-0633-4E03-8AF5-9E73AB1A911B}" destId="{CCE05868-57A9-4AF0-8DDC-B3EAD6AFCF5D}" srcOrd="0" destOrd="0" presId="urn:microsoft.com/office/officeart/2005/8/layout/arrow2"/>
    <dgm:cxn modelId="{A984B302-3A93-443D-9600-21C201A15B75}" type="presParOf" srcId="{7AEA9843-0633-4E03-8AF5-9E73AB1A911B}" destId="{550AE487-E109-48DF-9CEF-19172EDC6447}" srcOrd="1" destOrd="0" presId="urn:microsoft.com/office/officeart/2005/8/layout/arrow2"/>
    <dgm:cxn modelId="{5184AD9B-0496-4B89-AC8E-9789272A475C}" type="presParOf" srcId="{7AEA9843-0633-4E03-8AF5-9E73AB1A911B}" destId="{525D7E87-58C0-4FC7-A45F-A2E3BAB608EA}" srcOrd="2" destOrd="0" presId="urn:microsoft.com/office/officeart/2005/8/layout/arrow2"/>
    <dgm:cxn modelId="{D2EDCB72-557A-4D94-8C40-BFAEA1D0A621}" type="presParOf" srcId="{7AEA9843-0633-4E03-8AF5-9E73AB1A911B}" destId="{FDC8876D-C112-45C7-B871-ACA0FAF17781}" srcOrd="3" destOrd="0" presId="urn:microsoft.com/office/officeart/2005/8/layout/arrow2"/>
    <dgm:cxn modelId="{94B96552-88E9-4815-A47D-41E376004E6C}" type="presParOf" srcId="{7AEA9843-0633-4E03-8AF5-9E73AB1A911B}" destId="{55B478FA-F96D-454B-B719-59B885FF31D5}" srcOrd="4" destOrd="0" presId="urn:microsoft.com/office/officeart/2005/8/layout/arrow2"/>
    <dgm:cxn modelId="{CB682140-C7AF-4DD2-A627-4587277752EE}" type="presParOf" srcId="{7AEA9843-0633-4E03-8AF5-9E73AB1A911B}" destId="{A5DFB2DC-0212-4DDE-8A14-E35EC9168DC0}" srcOrd="5" destOrd="0" presId="urn:microsoft.com/office/officeart/2005/8/layout/arrow2"/>
    <dgm:cxn modelId="{AA541204-62C7-48CB-96EB-A63065BA6997}" type="presParOf" srcId="{7AEA9843-0633-4E03-8AF5-9E73AB1A911B}" destId="{D3B837D4-371E-4482-89BA-90504AA5DCCF}" srcOrd="6" destOrd="0" presId="urn:microsoft.com/office/officeart/2005/8/layout/arrow2"/>
    <dgm:cxn modelId="{33B1EF52-1273-40A9-B16C-58DA54E95B58}" type="presParOf" srcId="{7AEA9843-0633-4E03-8AF5-9E73AB1A911B}" destId="{FA27FB95-9A0D-4F80-B9F3-F5952FF68222}" srcOrd="7" destOrd="0" presId="urn:microsoft.com/office/officeart/2005/8/layout/arrow2"/>
    <dgm:cxn modelId="{3CD1B3B8-42DB-4957-96F8-1E4052EFEE5F}" type="presParOf" srcId="{7AEA9843-0633-4E03-8AF5-9E73AB1A911B}" destId="{F3132FDD-B468-4FF4-A6AA-FAFC25AEAA38}" srcOrd="8" destOrd="0" presId="urn:microsoft.com/office/officeart/2005/8/layout/arrow2"/>
    <dgm:cxn modelId="{55B76CDC-C94D-4F9E-AEEF-6B53840108B9}" type="presParOf" srcId="{7AEA9843-0633-4E03-8AF5-9E73AB1A911B}" destId="{8794AA10-4855-4DFB-8D71-50D8B2B64663}"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D2F89-836D-4BAC-A3A3-484E41EC311C}">
      <dsp:nvSpPr>
        <dsp:cNvPr id="0" name=""/>
        <dsp:cNvSpPr/>
      </dsp:nvSpPr>
      <dsp:spPr>
        <a:xfrm>
          <a:off x="0" y="0"/>
          <a:ext cx="5623560" cy="360044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05868-57A9-4AF0-8DDC-B3EAD6AFCF5D}">
      <dsp:nvSpPr>
        <dsp:cNvPr id="0" name=""/>
        <dsp:cNvSpPr/>
      </dsp:nvSpPr>
      <dsp:spPr>
        <a:xfrm>
          <a:off x="553920" y="2656412"/>
          <a:ext cx="129341" cy="129341"/>
        </a:xfrm>
        <a:prstGeom prst="ellipse">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50AE487-E109-48DF-9CEF-19172EDC6447}">
      <dsp:nvSpPr>
        <dsp:cNvPr id="0" name=""/>
        <dsp:cNvSpPr/>
      </dsp:nvSpPr>
      <dsp:spPr>
        <a:xfrm>
          <a:off x="618591" y="2721082"/>
          <a:ext cx="736686" cy="8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36" tIns="0" rIns="0" bIns="0" numCol="1" spcCol="1270" anchor="t" anchorCtr="0">
          <a:noAutofit/>
        </a:bodyPr>
        <a:lstStyle/>
        <a:p>
          <a:pPr lvl="0" algn="l" defTabSz="400050" rtl="0">
            <a:lnSpc>
              <a:spcPct val="90000"/>
            </a:lnSpc>
            <a:spcBef>
              <a:spcPct val="0"/>
            </a:spcBef>
            <a:spcAft>
              <a:spcPct val="35000"/>
            </a:spcAft>
          </a:pPr>
          <a:r>
            <a:rPr lang="en-US" sz="900" kern="1200" dirty="0" smtClean="0"/>
            <a:t>Corrective Feedback</a:t>
          </a:r>
          <a:endParaRPr lang="en-US" sz="900" kern="1200" dirty="0"/>
        </a:p>
      </dsp:txBody>
      <dsp:txXfrm>
        <a:off x="618591" y="2721082"/>
        <a:ext cx="736686" cy="836504"/>
      </dsp:txXfrm>
    </dsp:sp>
    <dsp:sp modelId="{525D7E87-58C0-4FC7-A45F-A2E3BAB608EA}">
      <dsp:nvSpPr>
        <dsp:cNvPr id="0" name=""/>
        <dsp:cNvSpPr/>
      </dsp:nvSpPr>
      <dsp:spPr>
        <a:xfrm>
          <a:off x="1254053" y="1983693"/>
          <a:ext cx="202448" cy="202448"/>
        </a:xfrm>
        <a:prstGeom prst="ellipse">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DC8876D-C112-45C7-B871-ACA0FAF17781}">
      <dsp:nvSpPr>
        <dsp:cNvPr id="0" name=""/>
        <dsp:cNvSpPr/>
      </dsp:nvSpPr>
      <dsp:spPr>
        <a:xfrm>
          <a:off x="1355277" y="2084917"/>
          <a:ext cx="933510" cy="147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3" tIns="0" rIns="0" bIns="0" numCol="1" spcCol="1270" anchor="t" anchorCtr="0">
          <a:noAutofit/>
        </a:bodyPr>
        <a:lstStyle/>
        <a:p>
          <a:pPr lvl="0" algn="l" defTabSz="400050" rtl="0">
            <a:lnSpc>
              <a:spcPct val="90000"/>
            </a:lnSpc>
            <a:spcBef>
              <a:spcPct val="0"/>
            </a:spcBef>
            <a:spcAft>
              <a:spcPct val="35000"/>
            </a:spcAft>
          </a:pPr>
          <a:r>
            <a:rPr lang="en-US" sz="900" kern="1200" dirty="0" smtClean="0"/>
            <a:t>Time-Out/Reflection</a:t>
          </a:r>
          <a:endParaRPr lang="en-US" sz="900" kern="1200" dirty="0"/>
        </a:p>
      </dsp:txBody>
      <dsp:txXfrm>
        <a:off x="1355277" y="2084917"/>
        <a:ext cx="933510" cy="1472669"/>
      </dsp:txXfrm>
    </dsp:sp>
    <dsp:sp modelId="{55B478FA-F96D-454B-B719-59B885FF31D5}">
      <dsp:nvSpPr>
        <dsp:cNvPr id="0" name=""/>
        <dsp:cNvSpPr/>
      </dsp:nvSpPr>
      <dsp:spPr>
        <a:xfrm>
          <a:off x="2153823" y="1447346"/>
          <a:ext cx="269930" cy="269930"/>
        </a:xfrm>
        <a:prstGeom prst="ellipse">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5DFB2DC-0212-4DDE-8A14-E35EC9168DC0}">
      <dsp:nvSpPr>
        <dsp:cNvPr id="0" name=""/>
        <dsp:cNvSpPr/>
      </dsp:nvSpPr>
      <dsp:spPr>
        <a:xfrm>
          <a:off x="2288788" y="1582312"/>
          <a:ext cx="1085347" cy="1975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031" tIns="0" rIns="0" bIns="0" numCol="1" spcCol="1270" anchor="t" anchorCtr="0">
          <a:noAutofit/>
        </a:bodyPr>
        <a:lstStyle/>
        <a:p>
          <a:pPr lvl="0" algn="l" defTabSz="400050" rtl="0">
            <a:lnSpc>
              <a:spcPct val="90000"/>
            </a:lnSpc>
            <a:spcBef>
              <a:spcPct val="0"/>
            </a:spcBef>
            <a:spcAft>
              <a:spcPct val="35000"/>
            </a:spcAft>
          </a:pPr>
          <a:r>
            <a:rPr lang="en-US" sz="900" kern="1200" dirty="0" smtClean="0"/>
            <a:t>Privilege Loss</a:t>
          </a:r>
          <a:endParaRPr lang="en-US" sz="900" kern="1200" dirty="0"/>
        </a:p>
      </dsp:txBody>
      <dsp:txXfrm>
        <a:off x="2288788" y="1582312"/>
        <a:ext cx="1085347" cy="1975275"/>
      </dsp:txXfrm>
    </dsp:sp>
    <dsp:sp modelId="{D3B837D4-371E-4482-89BA-90504AA5DCCF}">
      <dsp:nvSpPr>
        <dsp:cNvPr id="0" name=""/>
        <dsp:cNvSpPr/>
      </dsp:nvSpPr>
      <dsp:spPr>
        <a:xfrm>
          <a:off x="3199805" y="1028391"/>
          <a:ext cx="348660" cy="348660"/>
        </a:xfrm>
        <a:prstGeom prst="ellipse">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A27FB95-9A0D-4F80-B9F3-F5952FF68222}">
      <dsp:nvSpPr>
        <dsp:cNvPr id="0" name=""/>
        <dsp:cNvSpPr/>
      </dsp:nvSpPr>
      <dsp:spPr>
        <a:xfrm>
          <a:off x="3374136" y="1202721"/>
          <a:ext cx="1124712" cy="2354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48" tIns="0" rIns="0" bIns="0" numCol="1" spcCol="1270" anchor="t" anchorCtr="0">
          <a:noAutofit/>
        </a:bodyPr>
        <a:lstStyle/>
        <a:p>
          <a:pPr lvl="0" algn="l" defTabSz="400050" rtl="0">
            <a:lnSpc>
              <a:spcPct val="90000"/>
            </a:lnSpc>
            <a:spcBef>
              <a:spcPct val="0"/>
            </a:spcBef>
            <a:spcAft>
              <a:spcPct val="35000"/>
            </a:spcAft>
          </a:pPr>
          <a:r>
            <a:rPr lang="en-US" sz="900" kern="1200" dirty="0" smtClean="0"/>
            <a:t>Buddy Classroom</a:t>
          </a:r>
          <a:endParaRPr lang="en-US" sz="900" kern="1200" dirty="0"/>
        </a:p>
      </dsp:txBody>
      <dsp:txXfrm>
        <a:off x="3374136" y="1202721"/>
        <a:ext cx="1124712" cy="2354865"/>
      </dsp:txXfrm>
    </dsp:sp>
    <dsp:sp modelId="{F3132FDD-B468-4FF4-A6AA-FAFC25AEAA38}">
      <dsp:nvSpPr>
        <dsp:cNvPr id="0" name=""/>
        <dsp:cNvSpPr/>
      </dsp:nvSpPr>
      <dsp:spPr>
        <a:xfrm>
          <a:off x="4276717" y="748619"/>
          <a:ext cx="444261" cy="444261"/>
        </a:xfrm>
        <a:prstGeom prst="ellipse">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794AA10-4855-4DFB-8D71-50D8B2B64663}">
      <dsp:nvSpPr>
        <dsp:cNvPr id="0" name=""/>
        <dsp:cNvSpPr/>
      </dsp:nvSpPr>
      <dsp:spPr>
        <a:xfrm>
          <a:off x="4498848" y="970749"/>
          <a:ext cx="1124712" cy="258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05" tIns="0" rIns="0" bIns="0" numCol="1" spcCol="1270" anchor="t" anchorCtr="0">
          <a:noAutofit/>
        </a:bodyPr>
        <a:lstStyle/>
        <a:p>
          <a:pPr lvl="0" algn="l" defTabSz="400050" rtl="0">
            <a:lnSpc>
              <a:spcPct val="90000"/>
            </a:lnSpc>
            <a:spcBef>
              <a:spcPct val="0"/>
            </a:spcBef>
            <a:spcAft>
              <a:spcPct val="35000"/>
            </a:spcAft>
          </a:pPr>
          <a:r>
            <a:rPr lang="en-US" sz="900" kern="1200" dirty="0" smtClean="0"/>
            <a:t>Parent Contact</a:t>
          </a:r>
          <a:endParaRPr lang="en-US" sz="900" kern="1200" dirty="0"/>
        </a:p>
      </dsp:txBody>
      <dsp:txXfrm>
        <a:off x="4498848" y="970749"/>
        <a:ext cx="1124712" cy="25868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D8E89D-D0E3-4701-847A-BBFAEC82007C}" type="datetimeFigureOut">
              <a:rPr lang="en-US" smtClean="0"/>
              <a:t>12/9/2019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38BE01-B30D-4507-A3A4-97D26A420811}" type="slidenum">
              <a:rPr lang="en-US" smtClean="0"/>
              <a:t>‹#›</a:t>
            </a:fld>
            <a:endParaRPr lang="en-US"/>
          </a:p>
        </p:txBody>
      </p:sp>
    </p:spTree>
    <p:extLst>
      <p:ext uri="{BB962C8B-B14F-4D97-AF65-F5344CB8AC3E}">
        <p14:creationId xmlns:p14="http://schemas.microsoft.com/office/powerpoint/2010/main" val="225134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B51B-09CF-4CD4-A1B3-4BA51A9E80CC}"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2F81C-B825-413E-8E7F-9ACB4426928D}" type="slidenum">
              <a:rPr lang="en-US" smtClean="0"/>
              <a:t>‹#›</a:t>
            </a:fld>
            <a:endParaRPr lang="en-US"/>
          </a:p>
        </p:txBody>
      </p:sp>
    </p:spTree>
    <p:extLst>
      <p:ext uri="{BB962C8B-B14F-4D97-AF65-F5344CB8AC3E}">
        <p14:creationId xmlns:p14="http://schemas.microsoft.com/office/powerpoint/2010/main" val="370076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Rebuttable</a:t>
            </a:r>
            <a:r>
              <a:rPr lang="en-US" baseline="0" dirty="0" smtClean="0"/>
              <a:t> presumption &gt;10 days</a:t>
            </a:r>
            <a:endParaRPr lang="en-US" dirty="0"/>
          </a:p>
        </p:txBody>
      </p:sp>
      <p:sp>
        <p:nvSpPr>
          <p:cNvPr id="4" name="Slide Number Placeholder 3"/>
          <p:cNvSpPr>
            <a:spLocks noGrp="1"/>
          </p:cNvSpPr>
          <p:nvPr>
            <p:ph type="sldNum" sz="quarter" idx="10"/>
          </p:nvPr>
        </p:nvSpPr>
        <p:spPr/>
        <p:txBody>
          <a:bodyPr/>
          <a:lstStyle/>
          <a:p>
            <a:fld id="{3533DFBA-ADB9-4938-8393-0A45CECEFCAF}" type="slidenum">
              <a:rPr lang="en-US" smtClean="0"/>
              <a:t>6</a:t>
            </a:fld>
            <a:endParaRPr lang="en-US"/>
          </a:p>
        </p:txBody>
      </p:sp>
    </p:spTree>
    <p:extLst>
      <p:ext uri="{BB962C8B-B14F-4D97-AF65-F5344CB8AC3E}">
        <p14:creationId xmlns:p14="http://schemas.microsoft.com/office/powerpoint/2010/main" val="401574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55169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1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913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16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38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09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1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76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1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20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63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12/9/2019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34792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evoyc@resa.net" TargetMode="External"/><Relationship Id="rId2" Type="http://schemas.openxmlformats.org/officeDocument/2006/relationships/hyperlink" Target="mailto:reynosk@resa.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iirp.edu/" TargetMode="External"/><Relationship Id="rId2" Type="http://schemas.openxmlformats.org/officeDocument/2006/relationships/hyperlink" Target="https://www.resa.net/curriculum/schoolwide-positive-behavioral-interventions-supports/" TargetMode="External"/><Relationship Id="rId1" Type="http://schemas.openxmlformats.org/officeDocument/2006/relationships/slideLayout" Target="../slideLayouts/slideLayout2.xml"/><Relationship Id="rId4" Type="http://schemas.openxmlformats.org/officeDocument/2006/relationships/hyperlink" Target="http://www.pbis.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pbis.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ORBp0Witx58&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342217"/>
            <a:ext cx="7766936" cy="1646302"/>
          </a:xfrm>
        </p:spPr>
        <p:txBody>
          <a:bodyPr>
            <a:normAutofit fontScale="90000"/>
          </a:bodyPr>
          <a:lstStyle/>
          <a:p>
            <a:pPr algn="ctr"/>
            <a:r>
              <a:rPr lang="en-US" dirty="0" smtClean="0">
                <a:latin typeface="Bodoni MT" panose="02070603080606020203" pitchFamily="18" charset="0"/>
              </a:rPr>
              <a:t>PBIS &amp; Restorative Practices</a:t>
            </a:r>
            <a:endParaRPr lang="en-US" dirty="0">
              <a:latin typeface="Bodoni MT" panose="02070603080606020203" pitchFamily="18" charset="0"/>
            </a:endParaRPr>
          </a:p>
        </p:txBody>
      </p:sp>
      <p:sp>
        <p:nvSpPr>
          <p:cNvPr id="3" name="Subtitle 2"/>
          <p:cNvSpPr>
            <a:spLocks noGrp="1"/>
          </p:cNvSpPr>
          <p:nvPr>
            <p:ph type="subTitle" idx="1"/>
          </p:nvPr>
        </p:nvSpPr>
        <p:spPr>
          <a:xfrm>
            <a:off x="1904231" y="2165368"/>
            <a:ext cx="7766936" cy="1096899"/>
          </a:xfrm>
        </p:spPr>
        <p:txBody>
          <a:bodyPr>
            <a:noAutofit/>
          </a:bodyPr>
          <a:lstStyle/>
          <a:p>
            <a:endParaRPr lang="en-US" sz="2400" dirty="0" smtClean="0">
              <a:solidFill>
                <a:schemeClr val="tx1">
                  <a:lumMod val="85000"/>
                </a:schemeClr>
              </a:solidFill>
              <a:latin typeface="Bodoni MT" panose="02070603080606020203" pitchFamily="18" charset="0"/>
            </a:endParaRPr>
          </a:p>
          <a:p>
            <a:endParaRPr lang="en-US" sz="2400" dirty="0" smtClean="0">
              <a:solidFill>
                <a:schemeClr val="tx1">
                  <a:lumMod val="85000"/>
                </a:schemeClr>
              </a:solidFill>
              <a:latin typeface="Bodoni MT" panose="02070603080606020203" pitchFamily="18" charset="0"/>
            </a:endParaRPr>
          </a:p>
          <a:p>
            <a:r>
              <a:rPr lang="en-US" sz="2400" dirty="0" smtClean="0">
                <a:solidFill>
                  <a:schemeClr val="tx1">
                    <a:lumMod val="85000"/>
                  </a:schemeClr>
                </a:solidFill>
                <a:latin typeface="Bodoni MT" panose="02070603080606020203" pitchFamily="18" charset="0"/>
              </a:rPr>
              <a:t>Kayrl Reynoso 			Chris McEvoy</a:t>
            </a:r>
            <a:endParaRPr lang="en-US" sz="2400" dirty="0">
              <a:solidFill>
                <a:schemeClr val="tx1">
                  <a:lumMod val="85000"/>
                </a:schemeClr>
              </a:solidFill>
              <a:latin typeface="Bodoni MT" panose="02070603080606020203" pitchFamily="18" charset="0"/>
            </a:endParaRPr>
          </a:p>
          <a:p>
            <a:r>
              <a:rPr lang="en-US" sz="2400" dirty="0" smtClean="0">
                <a:solidFill>
                  <a:schemeClr val="tx1">
                    <a:lumMod val="85000"/>
                  </a:schemeClr>
                </a:solidFill>
                <a:latin typeface="Bodoni MT" panose="02070603080606020203" pitchFamily="18" charset="0"/>
              </a:rPr>
              <a:t>Consultant				Consultant </a:t>
            </a:r>
          </a:p>
          <a:p>
            <a:r>
              <a:rPr lang="en-US" sz="2400" dirty="0" smtClean="0">
                <a:solidFill>
                  <a:schemeClr val="accent1"/>
                </a:solidFill>
                <a:latin typeface="Bodoni MT" panose="02070603080606020203" pitchFamily="18" charset="0"/>
                <a:hlinkClick r:id="rId2"/>
              </a:rPr>
              <a:t>reynosk@resa.net</a:t>
            </a:r>
            <a:r>
              <a:rPr lang="en-US" sz="2400" dirty="0" smtClean="0">
                <a:solidFill>
                  <a:schemeClr val="accent1"/>
                </a:solidFill>
                <a:latin typeface="Bodoni MT" panose="02070603080606020203" pitchFamily="18" charset="0"/>
              </a:rPr>
              <a:t>			 </a:t>
            </a:r>
            <a:r>
              <a:rPr lang="en-US" sz="2400" dirty="0" smtClean="0">
                <a:solidFill>
                  <a:schemeClr val="accent1"/>
                </a:solidFill>
                <a:latin typeface="Bodoni MT" panose="02070603080606020203" pitchFamily="18" charset="0"/>
                <a:hlinkClick r:id="rId3"/>
              </a:rPr>
              <a:t>mcevoyc@resa.net</a:t>
            </a:r>
            <a:endParaRPr lang="en-US" sz="2400" dirty="0" smtClean="0">
              <a:solidFill>
                <a:schemeClr val="accent1"/>
              </a:solidFill>
              <a:latin typeface="Bodoni MT" panose="02070603080606020203" pitchFamily="18" charset="0"/>
            </a:endParaRPr>
          </a:p>
          <a:p>
            <a:pPr algn="ctr"/>
            <a:r>
              <a:rPr lang="en-US" sz="2400" dirty="0" smtClean="0">
                <a:solidFill>
                  <a:schemeClr val="tx1">
                    <a:lumMod val="95000"/>
                  </a:schemeClr>
                </a:solidFill>
                <a:latin typeface="Bodoni MT" panose="02070603080606020203" pitchFamily="18" charset="0"/>
              </a:rPr>
              <a:t>Wayne RESA</a:t>
            </a:r>
          </a:p>
          <a:p>
            <a:pPr algn="ctr"/>
            <a:r>
              <a:rPr lang="en-US" sz="2400" dirty="0" smtClean="0">
                <a:solidFill>
                  <a:schemeClr val="tx1">
                    <a:lumMod val="95000"/>
                  </a:schemeClr>
                </a:solidFill>
                <a:latin typeface="Bodoni MT" panose="02070603080606020203" pitchFamily="18" charset="0"/>
              </a:rPr>
              <a:t>2019-2020</a:t>
            </a:r>
          </a:p>
          <a:p>
            <a:pPr algn="ctr"/>
            <a:endParaRPr lang="en-US" sz="2400" dirty="0">
              <a:solidFill>
                <a:schemeClr val="accent1"/>
              </a:solidFill>
              <a:latin typeface="Bodoni MT" panose="02070603080606020203" pitchFamily="18" charset="0"/>
            </a:endParaRPr>
          </a:p>
        </p:txBody>
      </p:sp>
    </p:spTree>
    <p:extLst>
      <p:ext uri="{BB962C8B-B14F-4D97-AF65-F5344CB8AC3E}">
        <p14:creationId xmlns:p14="http://schemas.microsoft.com/office/powerpoint/2010/main" val="202177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panose="02070603080606020203" pitchFamily="18" charset="0"/>
              </a:rPr>
              <a:t>Building Positive Classroom Environments</a:t>
            </a:r>
            <a:br>
              <a:rPr lang="en-US" dirty="0" smtClean="0">
                <a:latin typeface="Bodoni MT" panose="02070603080606020203" pitchFamily="18" charset="0"/>
              </a:rPr>
            </a:br>
            <a:r>
              <a:rPr lang="en-US" sz="2400" dirty="0" smtClean="0">
                <a:latin typeface="Bodoni MT" panose="02070603080606020203" pitchFamily="18" charset="0"/>
              </a:rPr>
              <a:t>www.iirp.edu</a:t>
            </a:r>
            <a:endParaRPr lang="en-US" sz="2400" dirty="0">
              <a:latin typeface="Bodoni MT" panose="02070603080606020203" pitchFamily="18" charset="0"/>
            </a:endParaRPr>
          </a:p>
        </p:txBody>
      </p:sp>
      <p:sp>
        <p:nvSpPr>
          <p:cNvPr id="3" name="Content Placeholder 2"/>
          <p:cNvSpPr>
            <a:spLocks noGrp="1"/>
          </p:cNvSpPr>
          <p:nvPr>
            <p:ph sz="half" idx="1"/>
          </p:nvPr>
        </p:nvSpPr>
        <p:spPr/>
        <p:txBody>
          <a:bodyPr>
            <a:noAutofit/>
          </a:bodyPr>
          <a:lstStyle/>
          <a:p>
            <a:r>
              <a:rPr lang="en-US" sz="2400" dirty="0" smtClean="0">
                <a:latin typeface="Bodoni MT" panose="02070603080606020203" pitchFamily="18" charset="0"/>
              </a:rPr>
              <a:t>Building positive classroom community can reduce problem behavior significantly. </a:t>
            </a:r>
          </a:p>
          <a:p>
            <a:r>
              <a:rPr lang="en-US" sz="2400" dirty="0" smtClean="0">
                <a:latin typeface="Bodoni MT" panose="02070603080606020203" pitchFamily="18" charset="0"/>
              </a:rPr>
              <a:t>Restorative </a:t>
            </a:r>
            <a:r>
              <a:rPr lang="en-US" sz="2400" dirty="0">
                <a:latin typeface="Bodoni MT" panose="02070603080606020203" pitchFamily="18" charset="0"/>
              </a:rPr>
              <a:t>practices promotes inclusiveness, relationship-building and problem-solving, through such restorative methods as circles for teaching and conflict </a:t>
            </a:r>
            <a:r>
              <a:rPr lang="en-US" sz="2400" dirty="0" smtClean="0">
                <a:latin typeface="Bodoni MT" panose="02070603080606020203" pitchFamily="18" charset="0"/>
              </a:rPr>
              <a:t>resolution. </a:t>
            </a:r>
            <a:endParaRPr lang="en-US" sz="2400" dirty="0">
              <a:latin typeface="Bodoni MT" panose="02070603080606020203" pitchFamily="18" charset="0"/>
            </a:endParaRPr>
          </a:p>
        </p:txBody>
      </p:sp>
      <p:pic>
        <p:nvPicPr>
          <p:cNvPr id="6" name="Content Placeholder 5" descr="alt=''"/>
          <p:cNvPicPr>
            <a:picLocks noGrp="1" noChangeAspect="1"/>
          </p:cNvPicPr>
          <p:nvPr>
            <p:ph sz="half" idx="2"/>
          </p:nvPr>
        </p:nvPicPr>
        <p:blipFill>
          <a:blip r:embed="rId2"/>
          <a:stretch>
            <a:fillRect/>
          </a:stretch>
        </p:blipFill>
        <p:spPr>
          <a:xfrm>
            <a:off x="5914243" y="2652923"/>
            <a:ext cx="5206839" cy="2925840"/>
          </a:xfrm>
          <a:prstGeom prst="rect">
            <a:avLst/>
          </a:prstGeom>
        </p:spPr>
      </p:pic>
    </p:spTree>
    <p:extLst>
      <p:ext uri="{BB962C8B-B14F-4D97-AF65-F5344CB8AC3E}">
        <p14:creationId xmlns:p14="http://schemas.microsoft.com/office/powerpoint/2010/main" val="42600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35" y="402705"/>
            <a:ext cx="9692640" cy="1325562"/>
          </a:xfrm>
        </p:spPr>
        <p:txBody>
          <a:bodyPr>
            <a:normAutofit fontScale="90000"/>
          </a:bodyPr>
          <a:lstStyle/>
          <a:p>
            <a:r>
              <a:rPr lang="en-US" dirty="0">
                <a:latin typeface="Bodoni MT" panose="02070603080606020203" pitchFamily="18" charset="0"/>
              </a:rPr>
              <a:t>Building Positive Classroom </a:t>
            </a:r>
            <a:r>
              <a:rPr lang="en-US" dirty="0" smtClean="0">
                <a:latin typeface="Bodoni MT" panose="02070603080606020203" pitchFamily="18" charset="0"/>
              </a:rPr>
              <a:t>Environments</a:t>
            </a:r>
            <a:r>
              <a:rPr lang="en-US" sz="100" dirty="0" smtClean="0">
                <a:latin typeface="Bodoni MT" panose="02070603080606020203" pitchFamily="18" charset="0"/>
              </a:rPr>
              <a:t>2</a:t>
            </a:r>
            <a:r>
              <a:rPr lang="en-US" dirty="0">
                <a:latin typeface="Bodoni MT" panose="02070603080606020203" pitchFamily="18" charset="0"/>
              </a:rPr>
              <a:t/>
            </a:r>
            <a:br>
              <a:rPr lang="en-US" dirty="0">
                <a:latin typeface="Bodoni MT" panose="02070603080606020203" pitchFamily="18" charset="0"/>
              </a:rPr>
            </a:br>
            <a:r>
              <a:rPr lang="en-US" sz="2400" i="1" dirty="0">
                <a:latin typeface="Bodoni MT" panose="02070603080606020203" pitchFamily="18" charset="0"/>
              </a:rPr>
              <a:t>www.iirp.edu</a:t>
            </a:r>
            <a:endParaRPr lang="en-US" i="1" dirty="0"/>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US" sz="2400" dirty="0">
                <a:latin typeface="Bodoni MT" panose="02070603080606020203" pitchFamily="18" charset="0"/>
              </a:rPr>
              <a:t>Circles are an intervention that facilitate classroom discussions on difficult issues such as disruptive behavior, bullying, or defiance. </a:t>
            </a:r>
          </a:p>
          <a:p>
            <a:r>
              <a:rPr lang="en-US" sz="2400" dirty="0">
                <a:latin typeface="Bodoni MT" panose="02070603080606020203" pitchFamily="18" charset="0"/>
              </a:rPr>
              <a:t>Students are encouraged to reflect on and take responsibility for their actions and come up with plans to repair harm.</a:t>
            </a:r>
          </a:p>
          <a:p>
            <a:r>
              <a:rPr lang="en-US" sz="2400" dirty="0">
                <a:latin typeface="Bodoni MT" panose="02070603080606020203" pitchFamily="18" charset="0"/>
              </a:rPr>
              <a:t>Circles can be community-building in nature or problem-solving.</a:t>
            </a:r>
          </a:p>
          <a:p>
            <a:r>
              <a:rPr lang="en-US" sz="2400" dirty="0">
                <a:latin typeface="Bodoni MT" panose="02070603080606020203" pitchFamily="18" charset="0"/>
              </a:rPr>
              <a:t>Creating community within the classroom promotes a safe, inclusive environment where students are comfortable to share about themselves and seek help when needed.</a:t>
            </a:r>
          </a:p>
          <a:p>
            <a:endParaRPr lang="en-US" dirty="0"/>
          </a:p>
        </p:txBody>
      </p:sp>
    </p:spTree>
    <p:extLst>
      <p:ext uri="{BB962C8B-B14F-4D97-AF65-F5344CB8AC3E}">
        <p14:creationId xmlns:p14="http://schemas.microsoft.com/office/powerpoint/2010/main" val="19452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054" y="372486"/>
            <a:ext cx="9692640" cy="1325562"/>
          </a:xfrm>
        </p:spPr>
        <p:txBody>
          <a:bodyPr/>
          <a:lstStyle/>
          <a:p>
            <a:r>
              <a:rPr lang="en-US" dirty="0" smtClean="0">
                <a:latin typeface="Bodoni MT" panose="02070603080606020203" pitchFamily="18" charset="0"/>
              </a:rPr>
              <a:t>Restorative Circle Guidelines</a:t>
            </a:r>
            <a:endParaRPr lang="en-US" dirty="0">
              <a:latin typeface="Bodoni MT" panose="02070603080606020203" pitchFamily="18" charset="0"/>
            </a:endParaRPr>
          </a:p>
        </p:txBody>
      </p:sp>
      <p:sp>
        <p:nvSpPr>
          <p:cNvPr id="4" name="AutoShape 2" descr="Image result for restorative practices circle guidelines"/>
          <p:cNvSpPr>
            <a:spLocks noChangeAspect="1" noChangeArrowheads="1"/>
          </p:cNvSpPr>
          <p:nvPr/>
        </p:nvSpPr>
        <p:spPr bwMode="auto">
          <a:xfrm>
            <a:off x="1539874" y="2635249"/>
            <a:ext cx="1495425" cy="208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restorative circle guid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250" y="2050472"/>
            <a:ext cx="3875615" cy="2997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estorative circle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37" y="1930400"/>
            <a:ext cx="3568700" cy="47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36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doni MT" panose="02070603080606020203" pitchFamily="18" charset="0"/>
              </a:rPr>
              <a:t>Community Building Circles</a:t>
            </a:r>
            <a:br>
              <a:rPr lang="en-US" dirty="0" smtClean="0">
                <a:latin typeface="Bodoni MT" panose="02070603080606020203" pitchFamily="18" charset="0"/>
              </a:rPr>
            </a:br>
            <a:r>
              <a:rPr lang="en-US" dirty="0" smtClean="0">
                <a:latin typeface="Bodoni MT" panose="02070603080606020203" pitchFamily="18" charset="0"/>
              </a:rPr>
              <a:t>Tier 1</a:t>
            </a:r>
            <a:endParaRPr lang="en-US" dirty="0">
              <a:latin typeface="Bodoni MT" panose="02070603080606020203" pitchFamily="18" charset="0"/>
            </a:endParaRPr>
          </a:p>
        </p:txBody>
      </p:sp>
      <p:sp>
        <p:nvSpPr>
          <p:cNvPr id="3" name="Content Placeholder 2"/>
          <p:cNvSpPr>
            <a:spLocks noGrp="1"/>
          </p:cNvSpPr>
          <p:nvPr>
            <p:ph idx="1"/>
          </p:nvPr>
        </p:nvSpPr>
        <p:spPr/>
        <p:txBody>
          <a:bodyPr>
            <a:normAutofit lnSpcReduction="10000"/>
          </a:bodyPr>
          <a:lstStyle/>
          <a:p>
            <a:r>
              <a:rPr lang="en-US" sz="2000" dirty="0" smtClean="0">
                <a:latin typeface="Bodoni MT" panose="02070603080606020203" pitchFamily="18" charset="0"/>
              </a:rPr>
              <a:t>Students practice listening, taking turns, and showing empathy.</a:t>
            </a:r>
          </a:p>
          <a:p>
            <a:r>
              <a:rPr lang="en-US" sz="2000" dirty="0" smtClean="0">
                <a:latin typeface="Bodoni MT" panose="02070603080606020203" pitchFamily="18" charset="0"/>
              </a:rPr>
              <a:t>Talking piece is introduced.</a:t>
            </a:r>
          </a:p>
          <a:p>
            <a:r>
              <a:rPr lang="en-US" sz="2000" dirty="0" smtClean="0">
                <a:latin typeface="Bodoni MT" panose="02070603080606020203" pitchFamily="18" charset="0"/>
              </a:rPr>
              <a:t>Low-risk/non-controversial questions are asked to promote community.</a:t>
            </a:r>
          </a:p>
          <a:p>
            <a:r>
              <a:rPr lang="en-US" sz="2000" dirty="0" smtClean="0">
                <a:latin typeface="Bodoni MT" panose="02070603080606020203" pitchFamily="18" charset="0"/>
              </a:rPr>
              <a:t>Riskier questions are asked to promote intimacy.</a:t>
            </a:r>
          </a:p>
          <a:p>
            <a:r>
              <a:rPr lang="en-US" sz="2000" dirty="0" smtClean="0">
                <a:latin typeface="Bodoni MT" panose="02070603080606020203" pitchFamily="18" charset="0"/>
              </a:rPr>
              <a:t>Trust is built. Students feel a sense of belonging.</a:t>
            </a:r>
          </a:p>
          <a:p>
            <a:r>
              <a:rPr lang="en-US" sz="2000" dirty="0" smtClean="0">
                <a:latin typeface="Bodoni MT" panose="02070603080606020203" pitchFamily="18" charset="0"/>
              </a:rPr>
              <a:t>All sharing is voluntary.</a:t>
            </a:r>
          </a:p>
          <a:p>
            <a:r>
              <a:rPr lang="en-US" sz="2000" dirty="0" smtClean="0">
                <a:latin typeface="Bodoni MT" panose="02070603080606020203" pitchFamily="18" charset="0"/>
              </a:rPr>
              <a:t>Example community-building questions: Who is a hero of yours (real life, movies, book) and why? What is your favorite meal?</a:t>
            </a:r>
          </a:p>
          <a:p>
            <a:r>
              <a:rPr lang="en-US" sz="2000" dirty="0" smtClean="0">
                <a:latin typeface="Bodoni MT" panose="02070603080606020203" pitchFamily="18" charset="0"/>
              </a:rPr>
              <a:t>Example trust-building question: When have you had a conflict with someone and what happened?</a:t>
            </a:r>
          </a:p>
          <a:p>
            <a:endParaRPr lang="en-US" dirty="0">
              <a:latin typeface="Bodoni MT" panose="02070603080606020203" pitchFamily="18" charset="0"/>
            </a:endParaRPr>
          </a:p>
        </p:txBody>
      </p:sp>
    </p:spTree>
    <p:extLst>
      <p:ext uri="{BB962C8B-B14F-4D97-AF65-F5344CB8AC3E}">
        <p14:creationId xmlns:p14="http://schemas.microsoft.com/office/powerpoint/2010/main" val="165081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17" y="624378"/>
            <a:ext cx="9692640" cy="1325562"/>
          </a:xfrm>
        </p:spPr>
        <p:txBody>
          <a:bodyPr>
            <a:normAutofit/>
          </a:bodyPr>
          <a:lstStyle/>
          <a:p>
            <a:r>
              <a:rPr lang="en-US" dirty="0" smtClean="0">
                <a:latin typeface="Bodoni MT" panose="02070603080606020203" pitchFamily="18" charset="0"/>
              </a:rPr>
              <a:t>Responding to Behavior</a:t>
            </a:r>
            <a:br>
              <a:rPr lang="en-US" dirty="0" smtClean="0">
                <a:latin typeface="Bodoni MT" panose="02070603080606020203" pitchFamily="18" charset="0"/>
              </a:rPr>
            </a:br>
            <a:r>
              <a:rPr lang="en-US" sz="1800" i="1" dirty="0" err="1" smtClean="0">
                <a:latin typeface="Bodoni MT" panose="02070603080606020203" pitchFamily="18" charset="0"/>
              </a:rPr>
              <a:t>RealJustice</a:t>
            </a:r>
            <a:r>
              <a:rPr lang="en-US" sz="1800" i="1" dirty="0" smtClean="0">
                <a:latin typeface="Bodoni MT" panose="02070603080606020203" pitchFamily="18" charset="0"/>
              </a:rPr>
              <a:t> Training Manual</a:t>
            </a:r>
            <a:br>
              <a:rPr lang="en-US" sz="1800" i="1" dirty="0" smtClean="0">
                <a:latin typeface="Bodoni MT" panose="02070603080606020203" pitchFamily="18" charset="0"/>
              </a:rPr>
            </a:br>
            <a:r>
              <a:rPr lang="en-US" sz="1800" i="1" dirty="0" smtClean="0">
                <a:latin typeface="Bodoni MT" panose="02070603080606020203" pitchFamily="18" charset="0"/>
              </a:rPr>
              <a:t>International Institute for Restorative Practices</a:t>
            </a:r>
            <a:endParaRPr lang="en-US" dirty="0">
              <a:latin typeface="Bodoni MT" panose="02070603080606020203" pitchFamily="18" charset="0"/>
            </a:endParaRPr>
          </a:p>
        </p:txBody>
      </p:sp>
      <p:sp>
        <p:nvSpPr>
          <p:cNvPr id="3" name="Content Placeholder 2"/>
          <p:cNvSpPr>
            <a:spLocks noGrp="1"/>
          </p:cNvSpPr>
          <p:nvPr>
            <p:ph idx="1"/>
          </p:nvPr>
        </p:nvSpPr>
        <p:spPr>
          <a:xfrm>
            <a:off x="1261872" y="2207491"/>
            <a:ext cx="8595360" cy="4351337"/>
          </a:xfrm>
        </p:spPr>
        <p:txBody>
          <a:bodyPr>
            <a:normAutofit fontScale="85000" lnSpcReduction="20000"/>
          </a:bodyPr>
          <a:lstStyle/>
          <a:p>
            <a:r>
              <a:rPr lang="en-US" sz="2400" dirty="0" smtClean="0">
                <a:latin typeface="Bodoni MT" panose="02070603080606020203" pitchFamily="18" charset="0"/>
              </a:rPr>
              <a:t>Use affective statements: “Jason, you really hurt my feelings when you act like that. And it surprises me because I don’t think you want to hurt anyone on purpose.”</a:t>
            </a:r>
          </a:p>
          <a:p>
            <a:r>
              <a:rPr lang="en-US" sz="2400" dirty="0" smtClean="0">
                <a:latin typeface="Bodoni MT" panose="02070603080606020203" pitchFamily="18" charset="0"/>
              </a:rPr>
              <a:t>Create informal restorative interventions by asking affective questions when an offense occurs: “What happened?” “What were you thinking about at the time?” “Who do you think has been affected?” “How have they been affected?”</a:t>
            </a:r>
          </a:p>
          <a:p>
            <a:r>
              <a:rPr lang="en-US" sz="2400" dirty="0" smtClean="0">
                <a:latin typeface="Bodoni MT" panose="02070603080606020203" pitchFamily="18" charset="0"/>
              </a:rPr>
              <a:t>Do not ask, “Why did you do that?” Focus is on what, who, and how questions.</a:t>
            </a:r>
          </a:p>
          <a:p>
            <a:r>
              <a:rPr lang="en-US" sz="2400" dirty="0" smtClean="0">
                <a:latin typeface="Bodoni MT" panose="02070603080606020203" pitchFamily="18" charset="0"/>
              </a:rPr>
              <a:t>Provide those who have been affected an opportunity to express their feelings, if willing.</a:t>
            </a:r>
          </a:p>
          <a:p>
            <a:r>
              <a:rPr lang="en-US" sz="2400" dirty="0" smtClean="0">
                <a:latin typeface="Bodoni MT" panose="02070603080606020203" pitchFamily="18" charset="0"/>
              </a:rPr>
              <a:t>Incorporate affective statements and questions into classroom management techniques such as private student/teacher conferences and conflict-resolution between peers.</a:t>
            </a:r>
          </a:p>
          <a:p>
            <a:endParaRPr lang="en-US" dirty="0">
              <a:latin typeface="Bodoni MT" panose="02070603080606020203" pitchFamily="18" charset="0"/>
            </a:endParaRPr>
          </a:p>
        </p:txBody>
      </p:sp>
    </p:spTree>
    <p:extLst>
      <p:ext uri="{BB962C8B-B14F-4D97-AF65-F5344CB8AC3E}">
        <p14:creationId xmlns:p14="http://schemas.microsoft.com/office/powerpoint/2010/main" val="808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736436" y="533400"/>
            <a:ext cx="8321964" cy="1609344"/>
          </a:xfrm>
        </p:spPr>
        <p:txBody>
          <a:bodyPr>
            <a:normAutofit/>
          </a:bodyPr>
          <a:lstStyle/>
          <a:p>
            <a:r>
              <a:rPr lang="en-US" sz="3600" dirty="0">
                <a:latin typeface="Bodoni MT" panose="02070603080606020203" pitchFamily="18" charset="0"/>
              </a:rPr>
              <a:t>Sample:</a:t>
            </a:r>
            <a:br>
              <a:rPr lang="en-US" sz="3600" dirty="0">
                <a:latin typeface="Bodoni MT" panose="02070603080606020203" pitchFamily="18" charset="0"/>
              </a:rPr>
            </a:br>
            <a:r>
              <a:rPr lang="en-US" sz="3600" dirty="0">
                <a:latin typeface="Bodoni MT" panose="02070603080606020203" pitchFamily="18" charset="0"/>
              </a:rPr>
              <a:t>Basic Consequence Sequence for </a:t>
            </a:r>
            <a:r>
              <a:rPr lang="en-US" sz="3600" dirty="0" smtClean="0">
                <a:latin typeface="Bodoni MT" panose="02070603080606020203" pitchFamily="18" charset="0"/>
              </a:rPr>
              <a:t>Minor </a:t>
            </a:r>
            <a:r>
              <a:rPr lang="en-US" sz="3600" dirty="0">
                <a:latin typeface="Bodoni MT" panose="02070603080606020203" pitchFamily="18" charset="0"/>
              </a:rPr>
              <a:t>Infractions</a:t>
            </a:r>
          </a:p>
        </p:txBody>
      </p:sp>
      <p:graphicFrame>
        <p:nvGraphicFramePr>
          <p:cNvPr id="4" name="Content Placeholder 3" descr="Corrective Feedback - Time-Out/Reflection - Privilege Loss - Buddy Classroom - Parent Contact"/>
          <p:cNvGraphicFramePr>
            <a:graphicFrameLocks noGrp="1"/>
          </p:cNvGraphicFramePr>
          <p:nvPr>
            <p:ph idx="1"/>
            <p:extLst>
              <p:ext uri="{D42A27DB-BD31-4B8C-83A1-F6EECF244321}">
                <p14:modId xmlns:p14="http://schemas.microsoft.com/office/powerpoint/2010/main" val="960366609"/>
              </p:ext>
            </p:extLst>
          </p:nvPr>
        </p:nvGraphicFramePr>
        <p:xfrm>
          <a:off x="2432744" y="2301010"/>
          <a:ext cx="562356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82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Restorative</a:t>
            </a:r>
            <a:r>
              <a:rPr lang="en-US" dirty="0" smtClean="0"/>
              <a:t> </a:t>
            </a:r>
            <a:r>
              <a:rPr lang="en-US" dirty="0" smtClean="0">
                <a:latin typeface="Bodoni MT" panose="02070603080606020203" pitchFamily="18" charset="0"/>
              </a:rPr>
              <a:t>Chat Questions</a:t>
            </a:r>
            <a:endParaRPr lang="en-US" dirty="0">
              <a:latin typeface="Bodoni MT" panose="02070603080606020203" pitchFamily="18" charset="0"/>
            </a:endParaRPr>
          </a:p>
        </p:txBody>
      </p:sp>
      <p:pic>
        <p:nvPicPr>
          <p:cNvPr id="4" name="Content Placeholder 3" descr="1) What happened?&#10;2) What were you thinking of at the time?&#10;3) What have you thought about since?&#10;4) Who has been affected by what you have done?  In what way?&#10;5) What do you think you need to do to make things right?"/>
          <p:cNvPicPr>
            <a:picLocks noGrp="1" noChangeAspect="1"/>
          </p:cNvPicPr>
          <p:nvPr>
            <p:ph idx="1"/>
          </p:nvPr>
        </p:nvPicPr>
        <p:blipFill>
          <a:blip r:embed="rId2"/>
          <a:stretch>
            <a:fillRect/>
          </a:stretch>
        </p:blipFill>
        <p:spPr>
          <a:xfrm>
            <a:off x="2820988" y="2275681"/>
            <a:ext cx="5476875" cy="3457575"/>
          </a:xfrm>
          <a:prstGeom prst="rect">
            <a:avLst/>
          </a:prstGeom>
        </p:spPr>
      </p:pic>
    </p:spTree>
    <p:extLst>
      <p:ext uri="{BB962C8B-B14F-4D97-AF65-F5344CB8AC3E}">
        <p14:creationId xmlns:p14="http://schemas.microsoft.com/office/powerpoint/2010/main" val="472920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Restorative Practices Think Sheet</a:t>
            </a:r>
            <a:endParaRPr lang="en-US" dirty="0">
              <a:latin typeface="Bodoni MT" panose="02070603080606020203" pitchFamily="18" charset="0"/>
            </a:endParaRPr>
          </a:p>
        </p:txBody>
      </p:sp>
      <p:pic>
        <p:nvPicPr>
          <p:cNvPr id="4" name="Content Placeholder 3" title="Restorative Practice Incident Report"/>
          <p:cNvPicPr>
            <a:picLocks noGrp="1" noChangeAspect="1"/>
          </p:cNvPicPr>
          <p:nvPr>
            <p:ph idx="1"/>
          </p:nvPr>
        </p:nvPicPr>
        <p:blipFill>
          <a:blip r:embed="rId2"/>
          <a:stretch>
            <a:fillRect/>
          </a:stretch>
        </p:blipFill>
        <p:spPr>
          <a:xfrm>
            <a:off x="3882021" y="1828800"/>
            <a:ext cx="3354808" cy="4351338"/>
          </a:xfrm>
          <a:prstGeom prst="rect">
            <a:avLst/>
          </a:prstGeom>
        </p:spPr>
      </p:pic>
    </p:spTree>
    <p:extLst>
      <p:ext uri="{BB962C8B-B14F-4D97-AF65-F5344CB8AC3E}">
        <p14:creationId xmlns:p14="http://schemas.microsoft.com/office/powerpoint/2010/main" val="231968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doni MT" panose="02070603080606020203" pitchFamily="18" charset="0"/>
              </a:rPr>
              <a:t>Restorative Practices within Tier 2 </a:t>
            </a:r>
            <a:br>
              <a:rPr lang="en-US" dirty="0" smtClean="0">
                <a:latin typeface="Bodoni MT" panose="02070603080606020203" pitchFamily="18" charset="0"/>
              </a:rPr>
            </a:br>
            <a:r>
              <a:rPr lang="en-US" dirty="0" smtClean="0">
                <a:latin typeface="Bodoni MT" panose="02070603080606020203" pitchFamily="18" charset="0"/>
              </a:rPr>
              <a:t>Response to Harm Circles</a:t>
            </a:r>
            <a:br>
              <a:rPr lang="en-US" dirty="0" smtClean="0">
                <a:latin typeface="Bodoni MT" panose="02070603080606020203" pitchFamily="18" charset="0"/>
              </a:rPr>
            </a:br>
            <a:r>
              <a:rPr lang="en-US" sz="2000" b="1" i="1" dirty="0" smtClean="0">
                <a:latin typeface="Bodoni MT" panose="02070603080606020203" pitchFamily="18" charset="0"/>
              </a:rPr>
              <a:t>Amos Clifford Center for Restorative Practices</a:t>
            </a:r>
            <a:endParaRPr lang="en-US" sz="2000" b="1" dirty="0">
              <a:latin typeface="Bodoni MT" panose="02070603080606020203" pitchFamily="18" charset="0"/>
            </a:endParaRPr>
          </a:p>
        </p:txBody>
      </p:sp>
      <p:sp>
        <p:nvSpPr>
          <p:cNvPr id="3" name="Content Placeholder 2"/>
          <p:cNvSpPr>
            <a:spLocks noGrp="1"/>
          </p:cNvSpPr>
          <p:nvPr>
            <p:ph idx="1"/>
          </p:nvPr>
        </p:nvSpPr>
        <p:spPr/>
        <p:txBody>
          <a:bodyPr>
            <a:normAutofit fontScale="92500" lnSpcReduction="10000"/>
          </a:bodyPr>
          <a:lstStyle/>
          <a:p>
            <a:r>
              <a:rPr lang="en-US" sz="2200" dirty="0" smtClean="0">
                <a:latin typeface="Bodoni MT" panose="02070603080606020203" pitchFamily="18" charset="0"/>
              </a:rPr>
              <a:t>Response to Harm </a:t>
            </a:r>
            <a:r>
              <a:rPr lang="en-US" sz="2200" dirty="0">
                <a:latin typeface="Bodoni MT" panose="02070603080606020203" pitchFamily="18" charset="0"/>
              </a:rPr>
              <a:t>C</a:t>
            </a:r>
            <a:r>
              <a:rPr lang="en-US" sz="2200" dirty="0" smtClean="0">
                <a:latin typeface="Bodoni MT" panose="02070603080606020203" pitchFamily="18" charset="0"/>
              </a:rPr>
              <a:t>ircles address more specific behavioral problems.</a:t>
            </a:r>
          </a:p>
          <a:p>
            <a:r>
              <a:rPr lang="en-US" sz="2200" dirty="0" smtClean="0">
                <a:latin typeface="Bodoni MT" panose="02070603080606020203" pitchFamily="18" charset="0"/>
              </a:rPr>
              <a:t>A circle would require a facilitator who is trained and can prepare for the circle.</a:t>
            </a:r>
          </a:p>
          <a:p>
            <a:r>
              <a:rPr lang="en-US" sz="2200" dirty="0" smtClean="0">
                <a:latin typeface="Bodoni MT" panose="02070603080606020203" pitchFamily="18" charset="0"/>
              </a:rPr>
              <a:t>Circles may include a small group of students or an entire class that is struggling with behavior.</a:t>
            </a:r>
          </a:p>
          <a:p>
            <a:r>
              <a:rPr lang="en-US" sz="2200" dirty="0" smtClean="0">
                <a:latin typeface="Bodoni MT" panose="02070603080606020203" pitchFamily="18" charset="0"/>
              </a:rPr>
              <a:t>Circles are structured, have guidelines, and follow a script to facilitate discussion and problem-solving. </a:t>
            </a:r>
          </a:p>
          <a:p>
            <a:r>
              <a:rPr lang="en-US" sz="2200" dirty="0" smtClean="0">
                <a:latin typeface="Bodoni MT" panose="02070603080606020203" pitchFamily="18" charset="0"/>
              </a:rPr>
              <a:t>Students are empowered in the circle to check in, identify the problem, discuss the harm it has caused, brainstorm how to repair the harm, and come to an agreement on a solution.</a:t>
            </a:r>
          </a:p>
          <a:p>
            <a:r>
              <a:rPr lang="en-US" sz="2200" dirty="0" smtClean="0">
                <a:latin typeface="Bodoni MT" panose="02070603080606020203" pitchFamily="18" charset="0"/>
              </a:rPr>
              <a:t>Circles promote trust-building and help students take ownership of a problem.</a:t>
            </a:r>
          </a:p>
          <a:p>
            <a:endParaRPr lang="en-US" dirty="0" smtClean="0">
              <a:latin typeface="Bodoni MT" panose="02070603080606020203" pitchFamily="18" charset="0"/>
            </a:endParaRPr>
          </a:p>
        </p:txBody>
      </p:sp>
    </p:spTree>
    <p:extLst>
      <p:ext uri="{BB962C8B-B14F-4D97-AF65-F5344CB8AC3E}">
        <p14:creationId xmlns:p14="http://schemas.microsoft.com/office/powerpoint/2010/main" val="11690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345" y="393469"/>
            <a:ext cx="9692640" cy="1325562"/>
          </a:xfrm>
        </p:spPr>
        <p:txBody>
          <a:bodyPr>
            <a:normAutofit/>
          </a:bodyPr>
          <a:lstStyle/>
          <a:p>
            <a:r>
              <a:rPr lang="en-US" dirty="0" smtClean="0">
                <a:latin typeface="Bodoni MT" panose="02070603080606020203" pitchFamily="18" charset="0"/>
              </a:rPr>
              <a:t>Response to Harm Circles</a:t>
            </a:r>
            <a:br>
              <a:rPr lang="en-US" dirty="0" smtClean="0">
                <a:latin typeface="Bodoni MT" panose="02070603080606020203" pitchFamily="18" charset="0"/>
              </a:rPr>
            </a:br>
            <a:r>
              <a:rPr lang="en-US" dirty="0" smtClean="0">
                <a:latin typeface="Bodoni MT" panose="02070603080606020203" pitchFamily="18" charset="0"/>
              </a:rPr>
              <a:t>Tier 2</a:t>
            </a:r>
            <a:endParaRPr lang="en-US" dirty="0">
              <a:latin typeface="Bodoni MT" panose="02070603080606020203" pitchFamily="18" charset="0"/>
            </a:endParaRPr>
          </a:p>
        </p:txBody>
      </p:sp>
      <p:sp>
        <p:nvSpPr>
          <p:cNvPr id="3" name="Content Placeholder 2"/>
          <p:cNvSpPr>
            <a:spLocks noGrp="1"/>
          </p:cNvSpPr>
          <p:nvPr>
            <p:ph idx="1"/>
          </p:nvPr>
        </p:nvSpPr>
        <p:spPr>
          <a:xfrm>
            <a:off x="634665" y="1856509"/>
            <a:ext cx="8596668" cy="4159529"/>
          </a:xfrm>
        </p:spPr>
        <p:txBody>
          <a:bodyPr>
            <a:noAutofit/>
          </a:bodyPr>
          <a:lstStyle/>
          <a:p>
            <a:r>
              <a:rPr lang="en-US" sz="2000" dirty="0" smtClean="0">
                <a:latin typeface="Bodoni MT" panose="02070603080606020203" pitchFamily="18" charset="0"/>
              </a:rPr>
              <a:t>Response to Harm Circles focus on discussing a challenging situation that affects a classroom or a small group of students.</a:t>
            </a:r>
          </a:p>
          <a:p>
            <a:r>
              <a:rPr lang="en-US" sz="2000" dirty="0" smtClean="0">
                <a:latin typeface="Bodoni MT" panose="02070603080606020203" pitchFamily="18" charset="0"/>
              </a:rPr>
              <a:t>Name the issue clearly and accurately.</a:t>
            </a:r>
          </a:p>
          <a:p>
            <a:r>
              <a:rPr lang="en-US" sz="2000" dirty="0" smtClean="0">
                <a:latin typeface="Bodoni MT" panose="02070603080606020203" pitchFamily="18" charset="0"/>
              </a:rPr>
              <a:t>Students or staff may identify the issue.</a:t>
            </a:r>
          </a:p>
          <a:p>
            <a:r>
              <a:rPr lang="en-US" sz="2000" dirty="0" smtClean="0">
                <a:latin typeface="Bodoni MT" panose="02070603080606020203" pitchFamily="18" charset="0"/>
              </a:rPr>
              <a:t>Students who caused the harm learn how their actions affected others and their community.</a:t>
            </a:r>
          </a:p>
          <a:p>
            <a:r>
              <a:rPr lang="en-US" sz="2000" dirty="0" smtClean="0">
                <a:latin typeface="Bodoni MT" panose="02070603080606020203" pitchFamily="18" charset="0"/>
              </a:rPr>
              <a:t>Agreements will be created by the students to facilitate problem-solving. </a:t>
            </a:r>
          </a:p>
          <a:p>
            <a:r>
              <a:rPr lang="en-US" sz="2000" dirty="0" smtClean="0">
                <a:latin typeface="Bodoni MT" panose="02070603080606020203" pitchFamily="18" charset="0"/>
              </a:rPr>
              <a:t>Students and staff will follow-up on agreements/solutions to the identified problem.</a:t>
            </a:r>
          </a:p>
          <a:p>
            <a:r>
              <a:rPr lang="en-US" sz="2000" dirty="0" smtClean="0">
                <a:latin typeface="Bodoni MT" panose="02070603080606020203" pitchFamily="18" charset="0"/>
              </a:rPr>
              <a:t>Schools may choose to have a trained facilitator to run these types of circles as an alternative to suspension.</a:t>
            </a:r>
          </a:p>
        </p:txBody>
      </p:sp>
    </p:spTree>
    <p:extLst>
      <p:ext uri="{BB962C8B-B14F-4D97-AF65-F5344CB8AC3E}">
        <p14:creationId xmlns:p14="http://schemas.microsoft.com/office/powerpoint/2010/main" val="3843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PBIS &amp; Restorative </a:t>
            </a:r>
            <a:r>
              <a:rPr lang="en-US" dirty="0" smtClean="0">
                <a:latin typeface="Bodoni MT" panose="02070603080606020203" pitchFamily="18" charset="0"/>
              </a:rPr>
              <a:t>Practices</a:t>
            </a:r>
            <a:r>
              <a:rPr lang="en-US" sz="100" dirty="0" smtClean="0">
                <a:latin typeface="Bodoni MT" panose="02070603080606020203" pitchFamily="18" charset="0"/>
              </a:rPr>
              <a:t>2</a:t>
            </a:r>
            <a:endParaRPr lang="en-US" sz="100" dirty="0">
              <a:latin typeface="Bodoni MT" panose="02070603080606020203" pitchFamily="18" charset="0"/>
            </a:endParaRPr>
          </a:p>
        </p:txBody>
      </p:sp>
      <p:sp>
        <p:nvSpPr>
          <p:cNvPr id="3" name="Content Placeholder 2"/>
          <p:cNvSpPr>
            <a:spLocks noGrp="1"/>
          </p:cNvSpPr>
          <p:nvPr>
            <p:ph sz="half" idx="1"/>
          </p:nvPr>
        </p:nvSpPr>
        <p:spPr/>
        <p:txBody>
          <a:bodyPr/>
          <a:lstStyle/>
          <a:p>
            <a:r>
              <a:rPr lang="en-US" dirty="0" smtClean="0"/>
              <a:t>Do we stop using PBIS when we start using Restorative Practices?</a:t>
            </a:r>
          </a:p>
          <a:p>
            <a:r>
              <a:rPr lang="en-US" dirty="0" smtClean="0"/>
              <a:t>Importance of Alignment</a:t>
            </a:r>
          </a:p>
          <a:p>
            <a:r>
              <a:rPr lang="en-US" dirty="0" smtClean="0"/>
              <a:t>PBIS is a framework into which Restorative Practices fits.</a:t>
            </a:r>
          </a:p>
          <a:p>
            <a:r>
              <a:rPr lang="en-US" dirty="0" smtClean="0"/>
              <a:t>We can move forward aligning both PBIS and Restorative Practices.</a:t>
            </a:r>
            <a:endParaRPr lang="en-US" dirty="0"/>
          </a:p>
        </p:txBody>
      </p:sp>
      <p:pic>
        <p:nvPicPr>
          <p:cNvPr id="6" name="Content Placeholder 5" descr="alt=''"/>
          <p:cNvPicPr>
            <a:picLocks noGrp="1" noChangeAspect="1"/>
          </p:cNvPicPr>
          <p:nvPr>
            <p:ph sz="half" idx="2"/>
          </p:nvPr>
        </p:nvPicPr>
        <p:blipFill>
          <a:blip r:embed="rId2"/>
          <a:stretch>
            <a:fillRect/>
          </a:stretch>
        </p:blipFill>
        <p:spPr>
          <a:xfrm>
            <a:off x="6255974" y="2425313"/>
            <a:ext cx="4481512" cy="2641076"/>
          </a:xfrm>
          <a:prstGeom prst="rect">
            <a:avLst/>
          </a:prstGeom>
        </p:spPr>
      </p:pic>
      <p:pic>
        <p:nvPicPr>
          <p:cNvPr id="9" name="Picture 8" descr="alt=''"/>
          <p:cNvPicPr>
            <a:picLocks noChangeAspect="1"/>
          </p:cNvPicPr>
          <p:nvPr/>
        </p:nvPicPr>
        <p:blipFill>
          <a:blip r:embed="rId3"/>
          <a:stretch>
            <a:fillRect/>
          </a:stretch>
        </p:blipFill>
        <p:spPr>
          <a:xfrm>
            <a:off x="1585146" y="4457048"/>
            <a:ext cx="3476383" cy="2317589"/>
          </a:xfrm>
          <a:prstGeom prst="rect">
            <a:avLst/>
          </a:prstGeom>
        </p:spPr>
      </p:pic>
    </p:spTree>
    <p:extLst>
      <p:ext uri="{BB962C8B-B14F-4D97-AF65-F5344CB8AC3E}">
        <p14:creationId xmlns:p14="http://schemas.microsoft.com/office/powerpoint/2010/main" val="28260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890" y="393469"/>
            <a:ext cx="9692640" cy="1325562"/>
          </a:xfrm>
        </p:spPr>
        <p:txBody>
          <a:bodyPr>
            <a:normAutofit/>
          </a:bodyPr>
          <a:lstStyle/>
          <a:p>
            <a:r>
              <a:rPr lang="en-US" dirty="0" smtClean="0">
                <a:latin typeface="Bodoni MT" panose="02070603080606020203" pitchFamily="18" charset="0"/>
              </a:rPr>
              <a:t>Restorative Practices within Tier 3:</a:t>
            </a:r>
            <a:br>
              <a:rPr lang="en-US" dirty="0" smtClean="0">
                <a:latin typeface="Bodoni MT" panose="02070603080606020203" pitchFamily="18" charset="0"/>
              </a:rPr>
            </a:br>
            <a:r>
              <a:rPr lang="en-US" dirty="0" smtClean="0">
                <a:latin typeface="Bodoni MT" panose="02070603080606020203" pitchFamily="18" charset="0"/>
              </a:rPr>
              <a:t>Restorative Conferences</a:t>
            </a:r>
            <a:endParaRPr lang="en-US" dirty="0">
              <a:latin typeface="Bodoni MT" panose="02070603080606020203" pitchFamily="18" charset="0"/>
            </a:endParaRPr>
          </a:p>
        </p:txBody>
      </p:sp>
      <p:sp>
        <p:nvSpPr>
          <p:cNvPr id="3" name="Content Placeholder 2"/>
          <p:cNvSpPr>
            <a:spLocks noGrp="1"/>
          </p:cNvSpPr>
          <p:nvPr>
            <p:ph idx="1"/>
          </p:nvPr>
        </p:nvSpPr>
        <p:spPr/>
        <p:txBody>
          <a:bodyPr>
            <a:normAutofit/>
          </a:bodyPr>
          <a:lstStyle/>
          <a:p>
            <a:r>
              <a:rPr lang="en-US" sz="2000" dirty="0">
                <a:latin typeface="Bodoni MT" panose="02070603080606020203" pitchFamily="18" charset="0"/>
              </a:rPr>
              <a:t>Restorative conferencing is a formal way to address a specific, high-level behavioral infraction or violation of rules/laws.</a:t>
            </a:r>
          </a:p>
          <a:p>
            <a:r>
              <a:rPr lang="en-US" sz="2000" dirty="0" smtClean="0">
                <a:latin typeface="Bodoni MT" panose="02070603080606020203" pitchFamily="18" charset="0"/>
              </a:rPr>
              <a:t>A </a:t>
            </a:r>
            <a:r>
              <a:rPr lang="en-US" sz="2000" dirty="0">
                <a:latin typeface="Bodoni MT" panose="02070603080606020203" pitchFamily="18" charset="0"/>
              </a:rPr>
              <a:t>referral to a restorative conference may take place in lieu of a suspension or to shorten a suspension period</a:t>
            </a:r>
            <a:r>
              <a:rPr lang="en-US" sz="2000" dirty="0" smtClean="0">
                <a:latin typeface="Bodoni MT" panose="02070603080606020203" pitchFamily="18" charset="0"/>
              </a:rPr>
              <a:t>.</a:t>
            </a:r>
          </a:p>
          <a:p>
            <a:r>
              <a:rPr lang="en-US" sz="2000" dirty="0" smtClean="0">
                <a:latin typeface="Bodoni MT" panose="02070603080606020203" pitchFamily="18" charset="0"/>
              </a:rPr>
              <a:t>All participants must be willing to participate in a restorative conference (the offender and the victim, as well as their families, if applicable).</a:t>
            </a:r>
          </a:p>
          <a:p>
            <a:r>
              <a:rPr lang="en-US" sz="2000" dirty="0" smtClean="0">
                <a:latin typeface="Bodoni MT" panose="02070603080606020203" pitchFamily="18" charset="0"/>
              </a:rPr>
              <a:t>A trained facilitator gathers background information via interviews and reviews of incident reports regarding the specific offense.</a:t>
            </a:r>
          </a:p>
          <a:p>
            <a:r>
              <a:rPr lang="en-US" sz="2000" dirty="0" smtClean="0">
                <a:latin typeface="Bodoni MT" panose="02070603080606020203" pitchFamily="18" charset="0"/>
              </a:rPr>
              <a:t>A restorative conference takes place, facilitated with a script, with the intention of identifying the problem, recognizing the harm that was caused, and coming to an agreement regarding how to repair the harm.</a:t>
            </a:r>
          </a:p>
          <a:p>
            <a:endParaRPr lang="en-US" sz="2000" dirty="0">
              <a:latin typeface="Bodoni MT" panose="02070603080606020203" pitchFamily="18" charset="0"/>
            </a:endParaRPr>
          </a:p>
        </p:txBody>
      </p:sp>
    </p:spTree>
    <p:extLst>
      <p:ext uri="{BB962C8B-B14F-4D97-AF65-F5344CB8AC3E}">
        <p14:creationId xmlns:p14="http://schemas.microsoft.com/office/powerpoint/2010/main" val="28295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63" y="374996"/>
            <a:ext cx="9692640" cy="1325562"/>
          </a:xfrm>
        </p:spPr>
        <p:txBody>
          <a:bodyPr>
            <a:normAutofit/>
          </a:bodyPr>
          <a:lstStyle/>
          <a:p>
            <a:r>
              <a:rPr lang="en-US" dirty="0" smtClean="0">
                <a:latin typeface="Bodoni MT" panose="02070603080606020203" pitchFamily="18" charset="0"/>
              </a:rPr>
              <a:t>Restorative Conferences:</a:t>
            </a:r>
            <a:br>
              <a:rPr lang="en-US" dirty="0" smtClean="0">
                <a:latin typeface="Bodoni MT" panose="02070603080606020203" pitchFamily="18" charset="0"/>
              </a:rPr>
            </a:br>
            <a:r>
              <a:rPr lang="en-US" dirty="0" smtClean="0">
                <a:latin typeface="Bodoni MT" panose="02070603080606020203" pitchFamily="18" charset="0"/>
              </a:rPr>
              <a:t>Tier 3</a:t>
            </a:r>
            <a:endParaRPr lang="en-US" dirty="0">
              <a:latin typeface="Bodoni MT" panose="02070603080606020203" pitchFamily="18" charset="0"/>
            </a:endParaRPr>
          </a:p>
        </p:txBody>
      </p:sp>
      <p:pic>
        <p:nvPicPr>
          <p:cNvPr id="1026" name="Picture 2" descr="Image result for restorative questions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26666" y="1930400"/>
            <a:ext cx="3094964" cy="37139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882" y="1930400"/>
            <a:ext cx="4437786" cy="483209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latin typeface="Bodoni MT" panose="02070603080606020203" pitchFamily="18" charset="0"/>
              </a:rPr>
              <a:t>Restorative conferences do not ask “Why” the offender participated in the offense. Rather, a trained facilitator follows a script of questions for both the offender and the victim to help elicit empathy, understanding, agreement, and problem-solving.</a:t>
            </a:r>
            <a:endParaRPr lang="en-US" sz="2800" dirty="0"/>
          </a:p>
        </p:txBody>
      </p:sp>
    </p:spTree>
    <p:extLst>
      <p:ext uri="{BB962C8B-B14F-4D97-AF65-F5344CB8AC3E}">
        <p14:creationId xmlns:p14="http://schemas.microsoft.com/office/powerpoint/2010/main" val="580038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527" y="365760"/>
            <a:ext cx="9692640" cy="1325562"/>
          </a:xfrm>
        </p:spPr>
        <p:txBody>
          <a:bodyPr/>
          <a:lstStyle/>
          <a:p>
            <a:r>
              <a:rPr lang="en-US" dirty="0" smtClean="0">
                <a:latin typeface="Bodoni MT" panose="02070603080606020203" pitchFamily="18" charset="0"/>
              </a:rPr>
              <a:t>Keep In Mind…</a:t>
            </a:r>
            <a:endParaRPr lang="en-US" dirty="0">
              <a:latin typeface="Bodoni MT" panose="02070603080606020203" pitchFamily="18" charset="0"/>
            </a:endParaRPr>
          </a:p>
        </p:txBody>
      </p:sp>
      <p:sp>
        <p:nvSpPr>
          <p:cNvPr id="5" name="Rounded Rectangle 4"/>
          <p:cNvSpPr/>
          <p:nvPr/>
        </p:nvSpPr>
        <p:spPr>
          <a:xfrm>
            <a:off x="969818" y="1911927"/>
            <a:ext cx="7878618" cy="433185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0" indent="-182880" defTabSz="914400">
              <a:lnSpc>
                <a:spcPct val="95000"/>
              </a:lnSpc>
              <a:spcBef>
                <a:spcPts val="1400"/>
              </a:spcBef>
              <a:spcAft>
                <a:spcPts val="200"/>
              </a:spcAft>
              <a:buClr>
                <a:srgbClr val="6F6F74"/>
              </a:buClr>
              <a:buSzPct val="80000"/>
              <a:buFont typeface="Arial" pitchFamily="34" charset="0"/>
              <a:buChar char="•"/>
            </a:pPr>
            <a:r>
              <a:rPr lang="en-US" sz="2400" spc="10" dirty="0">
                <a:solidFill>
                  <a:schemeClr val="tx1"/>
                </a:solidFill>
                <a:latin typeface="Bodoni MT" panose="02070603080606020203" pitchFamily="18" charset="0"/>
              </a:rPr>
              <a:t>In order to facilitate restorative circles and conferences, training is required. </a:t>
            </a:r>
          </a:p>
          <a:p>
            <a:pPr marL="182880" lvl="0" indent="-182880" defTabSz="914400">
              <a:lnSpc>
                <a:spcPct val="95000"/>
              </a:lnSpc>
              <a:spcBef>
                <a:spcPts val="1400"/>
              </a:spcBef>
              <a:spcAft>
                <a:spcPts val="200"/>
              </a:spcAft>
              <a:buClr>
                <a:srgbClr val="6F6F74"/>
              </a:buClr>
              <a:buSzPct val="80000"/>
              <a:buFont typeface="Arial" pitchFamily="34" charset="0"/>
              <a:buChar char="•"/>
            </a:pPr>
            <a:r>
              <a:rPr lang="en-US" sz="2400" spc="10" dirty="0">
                <a:solidFill>
                  <a:schemeClr val="tx1"/>
                </a:solidFill>
                <a:latin typeface="Bodoni MT" panose="02070603080606020203" pitchFamily="18" charset="0"/>
              </a:rPr>
              <a:t>Always use data to drive your decisions on who receives Tier 2 &amp; Tier 3 interventions as these are more intensive and time-consuming.</a:t>
            </a:r>
          </a:p>
          <a:p>
            <a:pPr marL="182880" lvl="0" indent="-182880" defTabSz="914400">
              <a:lnSpc>
                <a:spcPct val="95000"/>
              </a:lnSpc>
              <a:spcBef>
                <a:spcPts val="1400"/>
              </a:spcBef>
              <a:spcAft>
                <a:spcPts val="200"/>
              </a:spcAft>
              <a:buClr>
                <a:srgbClr val="6F6F74"/>
              </a:buClr>
              <a:buSzPct val="80000"/>
              <a:buFont typeface="Arial" pitchFamily="34" charset="0"/>
              <a:buChar char="•"/>
            </a:pPr>
            <a:r>
              <a:rPr lang="en-US" sz="2400" spc="10" dirty="0">
                <a:solidFill>
                  <a:schemeClr val="tx1"/>
                </a:solidFill>
                <a:latin typeface="Bodoni MT" panose="02070603080606020203" pitchFamily="18" charset="0"/>
              </a:rPr>
              <a:t>Consider using Restorative Practices as an alternative to suspension.</a:t>
            </a:r>
          </a:p>
          <a:p>
            <a:pPr marL="182880" lvl="0" indent="-182880" defTabSz="914400">
              <a:lnSpc>
                <a:spcPct val="95000"/>
              </a:lnSpc>
              <a:spcBef>
                <a:spcPts val="1400"/>
              </a:spcBef>
              <a:spcAft>
                <a:spcPts val="200"/>
              </a:spcAft>
              <a:buClr>
                <a:srgbClr val="6F6F74"/>
              </a:buClr>
              <a:buSzPct val="80000"/>
              <a:buFont typeface="Arial" pitchFamily="34" charset="0"/>
              <a:buChar char="•"/>
            </a:pPr>
            <a:r>
              <a:rPr lang="en-US" sz="2400" spc="10" dirty="0">
                <a:solidFill>
                  <a:schemeClr val="tx1"/>
                </a:solidFill>
                <a:latin typeface="Bodoni MT" panose="02070603080606020203" pitchFamily="18" charset="0"/>
              </a:rPr>
              <a:t>Participants must be willing to engage in a restorative circle or conference.</a:t>
            </a:r>
          </a:p>
        </p:txBody>
      </p:sp>
    </p:spTree>
    <p:extLst>
      <p:ext uri="{BB962C8B-B14F-4D97-AF65-F5344CB8AC3E}">
        <p14:creationId xmlns:p14="http://schemas.microsoft.com/office/powerpoint/2010/main" val="29077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5" y="365760"/>
            <a:ext cx="9692640" cy="1325562"/>
          </a:xfrm>
        </p:spPr>
        <p:txBody>
          <a:bodyPr>
            <a:normAutofit fontScale="90000"/>
          </a:bodyPr>
          <a:lstStyle/>
          <a:p>
            <a:r>
              <a:rPr lang="en-US" dirty="0" smtClean="0">
                <a:latin typeface="Bodoni MT" panose="02070603080606020203" pitchFamily="18" charset="0"/>
              </a:rPr>
              <a:t/>
            </a:r>
            <a:br>
              <a:rPr lang="en-US" dirty="0" smtClean="0">
                <a:latin typeface="Bodoni MT" panose="02070603080606020203" pitchFamily="18" charset="0"/>
              </a:rPr>
            </a:br>
            <a:r>
              <a:rPr lang="en-US" dirty="0" smtClean="0">
                <a:latin typeface="Bodoni MT" panose="02070603080606020203" pitchFamily="18" charset="0"/>
              </a:rPr>
              <a:t>Restorative Practices within a PBIS Framework</a:t>
            </a:r>
            <a:endParaRPr lang="en-US" dirty="0">
              <a:latin typeface="Bodoni MT" panose="02070603080606020203" pitchFamily="18" charset="0"/>
            </a:endParaRPr>
          </a:p>
        </p:txBody>
      </p:sp>
      <p:sp>
        <p:nvSpPr>
          <p:cNvPr id="3" name="Content Placeholder 2"/>
          <p:cNvSpPr>
            <a:spLocks noGrp="1"/>
          </p:cNvSpPr>
          <p:nvPr>
            <p:ph idx="1"/>
          </p:nvPr>
        </p:nvSpPr>
        <p:spPr>
          <a:xfrm>
            <a:off x="569757" y="1757177"/>
            <a:ext cx="8596668" cy="3880773"/>
          </a:xfrm>
        </p:spPr>
        <p:txBody>
          <a:bodyPr>
            <a:noAutofit/>
          </a:bodyPr>
          <a:lstStyle/>
          <a:p>
            <a:r>
              <a:rPr lang="en-US" sz="2000" dirty="0" smtClean="0">
                <a:latin typeface="Bodoni MT" panose="02070603080606020203" pitchFamily="18" charset="0"/>
              </a:rPr>
              <a:t>Restorative practices are a positive approach to dealing with problem behavior and </a:t>
            </a:r>
            <a:r>
              <a:rPr lang="en-US" sz="2000" b="1" dirty="0" smtClean="0">
                <a:latin typeface="Bodoni MT" panose="02070603080606020203" pitchFamily="18" charset="0"/>
              </a:rPr>
              <a:t>fit into</a:t>
            </a:r>
            <a:r>
              <a:rPr lang="en-US" sz="2000" dirty="0" smtClean="0">
                <a:latin typeface="Bodoni MT" panose="02070603080606020203" pitchFamily="18" charset="0"/>
              </a:rPr>
              <a:t> school’s three-tiered PBIS framework.</a:t>
            </a:r>
          </a:p>
          <a:p>
            <a:r>
              <a:rPr lang="en-US" sz="2000" dirty="0" smtClean="0">
                <a:latin typeface="Bodoni MT" panose="02070603080606020203" pitchFamily="18" charset="0"/>
              </a:rPr>
              <a:t>Using restorative language, affective statements and questions, and Community-Building Circles facilitate positive culture &amp; climate. (Tier 1)</a:t>
            </a:r>
          </a:p>
          <a:p>
            <a:r>
              <a:rPr lang="en-US" sz="2000" dirty="0" smtClean="0">
                <a:latin typeface="Bodoni MT" panose="02070603080606020203" pitchFamily="18" charset="0"/>
              </a:rPr>
              <a:t>Response to Harm Circles can also take place in a classroom or with a small group of students and address ongoing problematic behaviors. (Tier 2)</a:t>
            </a:r>
          </a:p>
          <a:p>
            <a:r>
              <a:rPr lang="en-US" sz="2000" dirty="0" smtClean="0">
                <a:latin typeface="Bodoni MT" panose="02070603080606020203" pitchFamily="18" charset="0"/>
              </a:rPr>
              <a:t>Restorative Conferences take place in a formal setting, address a high-level behavior infraction, and use a trained facilitator. (Tier 3)</a:t>
            </a:r>
          </a:p>
          <a:p>
            <a:r>
              <a:rPr lang="en-US" sz="2000" dirty="0" smtClean="0">
                <a:latin typeface="Bodoni MT" panose="02070603080606020203" pitchFamily="18" charset="0"/>
              </a:rPr>
              <a:t>Restorative circles and conferences promote empathy, ownership of behavior, and problem-solving. The goal is to “restore the harm” rather than just punish offenders.</a:t>
            </a:r>
          </a:p>
          <a:p>
            <a:pPr marL="0" indent="0">
              <a:buNone/>
            </a:pPr>
            <a:endParaRPr lang="en-US" sz="2000" dirty="0">
              <a:latin typeface="Bodoni MT" panose="02070603080606020203" pitchFamily="18" charset="0"/>
            </a:endParaRPr>
          </a:p>
        </p:txBody>
      </p:sp>
    </p:spTree>
    <p:extLst>
      <p:ext uri="{BB962C8B-B14F-4D97-AF65-F5344CB8AC3E}">
        <p14:creationId xmlns:p14="http://schemas.microsoft.com/office/powerpoint/2010/main" val="19748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91" y="332509"/>
            <a:ext cx="10271021" cy="1358813"/>
          </a:xfrm>
        </p:spPr>
        <p:txBody>
          <a:bodyPr/>
          <a:lstStyle/>
          <a:p>
            <a:r>
              <a:rPr lang="en-US" dirty="0" smtClean="0"/>
              <a:t>PBIS </a:t>
            </a:r>
            <a:r>
              <a:rPr lang="en-US" dirty="0" smtClean="0"/>
              <a:t>Framework</a:t>
            </a:r>
            <a:r>
              <a:rPr lang="en-US" sz="100" dirty="0" smtClean="0"/>
              <a:t>22</a:t>
            </a:r>
            <a:endParaRPr lang="en-US" sz="100" dirty="0"/>
          </a:p>
        </p:txBody>
      </p:sp>
      <p:pic>
        <p:nvPicPr>
          <p:cNvPr id="4" name="Content Placeholder 3" descr="Predictable - Consistent - Positive - Safe"/>
          <p:cNvPicPr>
            <a:picLocks noGrp="1" noChangeAspect="1"/>
          </p:cNvPicPr>
          <p:nvPr>
            <p:ph idx="1"/>
          </p:nvPr>
        </p:nvPicPr>
        <p:blipFill>
          <a:blip r:embed="rId2"/>
          <a:stretch>
            <a:fillRect/>
          </a:stretch>
        </p:blipFill>
        <p:spPr>
          <a:xfrm>
            <a:off x="6222743" y="2999479"/>
            <a:ext cx="5195444" cy="2373617"/>
          </a:xfrm>
          <a:prstGeom prst="rect">
            <a:avLst/>
          </a:prstGeom>
        </p:spPr>
      </p:pic>
      <p:sp>
        <p:nvSpPr>
          <p:cNvPr id="5" name="Rectangle 4"/>
          <p:cNvSpPr/>
          <p:nvPr/>
        </p:nvSpPr>
        <p:spPr>
          <a:xfrm>
            <a:off x="683491" y="1691321"/>
            <a:ext cx="8746835" cy="1107996"/>
          </a:xfrm>
          <a:prstGeom prst="rect">
            <a:avLst/>
          </a:prstGeom>
        </p:spPr>
        <p:txBody>
          <a:bodyPr wrap="square">
            <a:spAutoFit/>
          </a:bodyPr>
          <a:lstStyle/>
          <a:p>
            <a:r>
              <a:rPr lang="en-US" b="1" dirty="0"/>
              <a:t>The fundamental purpose of PBIS is to make schools more effective &amp; equitable learning environments.                                                                             </a:t>
            </a:r>
            <a:r>
              <a:rPr lang="en-US" sz="1200" dirty="0"/>
              <a:t>Rob Horner, Co-Director of the OSEP Technical Assistance Center for PBIS</a:t>
            </a:r>
            <a:r>
              <a:rPr lang="en-US" b="1" dirty="0"/>
              <a:t/>
            </a:r>
            <a:br>
              <a:rPr lang="en-US" b="1" dirty="0"/>
            </a:br>
            <a:endParaRPr lang="en-US" dirty="0"/>
          </a:p>
        </p:txBody>
      </p:sp>
      <p:pic>
        <p:nvPicPr>
          <p:cNvPr id="6" name="Picture 5" title="Three Tiers of PBIS"/>
          <p:cNvPicPr>
            <a:picLocks noChangeAspect="1"/>
          </p:cNvPicPr>
          <p:nvPr/>
        </p:nvPicPr>
        <p:blipFill>
          <a:blip r:embed="rId3"/>
          <a:stretch>
            <a:fillRect/>
          </a:stretch>
        </p:blipFill>
        <p:spPr>
          <a:xfrm>
            <a:off x="247027" y="2586310"/>
            <a:ext cx="5669973" cy="3823658"/>
          </a:xfrm>
          <a:prstGeom prst="rect">
            <a:avLst/>
          </a:prstGeom>
        </p:spPr>
      </p:pic>
    </p:spTree>
    <p:extLst>
      <p:ext uri="{BB962C8B-B14F-4D97-AF65-F5344CB8AC3E}">
        <p14:creationId xmlns:p14="http://schemas.microsoft.com/office/powerpoint/2010/main" val="14771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328454" y="215536"/>
            <a:ext cx="5349239" cy="634201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Tier 2 RP Practices: Affective language, Restorative Dialogue, Responsive Circles (problem solving and repairing harm)</a:t>
            </a:r>
          </a:p>
        </p:txBody>
      </p:sp>
      <p:cxnSp>
        <p:nvCxnSpPr>
          <p:cNvPr id="6" name="Straight Connector 5" descr="alt=''"/>
          <p:cNvCxnSpPr/>
          <p:nvPr/>
        </p:nvCxnSpPr>
        <p:spPr>
          <a:xfrm>
            <a:off x="3481251" y="3891861"/>
            <a:ext cx="306977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descr="alt=''"/>
          <p:cNvCxnSpPr/>
          <p:nvPr/>
        </p:nvCxnSpPr>
        <p:spPr>
          <a:xfrm>
            <a:off x="4281351" y="1872196"/>
            <a:ext cx="1427118"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32610" y="6117542"/>
            <a:ext cx="4265022" cy="307777"/>
          </a:xfrm>
          <a:prstGeom prst="rect">
            <a:avLst/>
          </a:prstGeom>
          <a:solidFill>
            <a:schemeClr val="accent4"/>
          </a:solidFill>
        </p:spPr>
        <p:txBody>
          <a:bodyPr wrap="square" rtlCol="0">
            <a:spAutoFit/>
          </a:bodyPr>
          <a:lstStyle/>
          <a:p>
            <a:r>
              <a:rPr lang="en-US" sz="1400" dirty="0"/>
              <a:t>Foundation: Restorative Principles and Values</a:t>
            </a:r>
          </a:p>
        </p:txBody>
      </p:sp>
      <p:cxnSp>
        <p:nvCxnSpPr>
          <p:cNvPr id="12" name="Straight Connector 11" descr="alt=''"/>
          <p:cNvCxnSpPr/>
          <p:nvPr/>
        </p:nvCxnSpPr>
        <p:spPr>
          <a:xfrm>
            <a:off x="2599509" y="5891629"/>
            <a:ext cx="480713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5307" y="3937248"/>
            <a:ext cx="3559629" cy="1954381"/>
          </a:xfrm>
          <a:prstGeom prst="rect">
            <a:avLst/>
          </a:prstGeom>
          <a:solidFill>
            <a:srgbClr val="92D050"/>
          </a:solidFill>
        </p:spPr>
        <p:txBody>
          <a:bodyPr wrap="square" rtlCol="0">
            <a:spAutoFit/>
          </a:bodyPr>
          <a:lstStyle/>
          <a:p>
            <a:pPr algn="ctr"/>
            <a:r>
              <a:rPr lang="en-US" sz="1100" u="sng" dirty="0" smtClean="0"/>
              <a:t>Tier 1 Universal/Prevention </a:t>
            </a:r>
            <a:r>
              <a:rPr lang="en-US" sz="1100" u="sng" dirty="0"/>
              <a:t>Focus </a:t>
            </a:r>
            <a:endParaRPr lang="en-US" sz="1100" u="sng" dirty="0" smtClean="0"/>
          </a:p>
          <a:p>
            <a:pPr algn="ctr"/>
            <a:endParaRPr lang="en-US" sz="1100" u="sng" dirty="0" smtClean="0"/>
          </a:p>
          <a:p>
            <a:pPr marL="171450" indent="-171450">
              <a:buFont typeface="Arial" panose="020B0604020202020204" pitchFamily="34" charset="0"/>
              <a:buChar char="•"/>
            </a:pPr>
            <a:r>
              <a:rPr lang="en-US" sz="1100" dirty="0" smtClean="0"/>
              <a:t>Developing social/emotional capacity</a:t>
            </a:r>
          </a:p>
          <a:p>
            <a:pPr marL="171450" indent="-171450">
              <a:buFont typeface="Arial" panose="020B0604020202020204" pitchFamily="34" charset="0"/>
              <a:buChar char="•"/>
            </a:pPr>
            <a:r>
              <a:rPr lang="en-US" sz="1100" dirty="0" smtClean="0"/>
              <a:t>Building relationships &amp; community</a:t>
            </a:r>
          </a:p>
          <a:p>
            <a:pPr marL="171450" indent="-171450">
              <a:buFont typeface="Arial" panose="020B0604020202020204" pitchFamily="34" charset="0"/>
              <a:buChar char="•"/>
            </a:pPr>
            <a:r>
              <a:rPr lang="en-US" sz="1100" dirty="0" smtClean="0"/>
              <a:t>Responsibility </a:t>
            </a:r>
            <a:r>
              <a:rPr lang="en-US" sz="1100" dirty="0"/>
              <a:t>for self &amp; </a:t>
            </a:r>
            <a:r>
              <a:rPr lang="en-US" sz="1100" dirty="0" smtClean="0"/>
              <a:t>others</a:t>
            </a:r>
          </a:p>
          <a:p>
            <a:pPr marL="171450" indent="-171450">
              <a:buFont typeface="Arial" panose="020B0604020202020204" pitchFamily="34" charset="0"/>
              <a:buChar char="•"/>
            </a:pPr>
            <a:r>
              <a:rPr lang="en-US" sz="1100" dirty="0" smtClean="0"/>
              <a:t>Accountability </a:t>
            </a:r>
          </a:p>
          <a:p>
            <a:pPr marL="171450" indent="-171450">
              <a:buFont typeface="Arial" panose="020B0604020202020204" pitchFamily="34" charset="0"/>
              <a:buChar char="•"/>
            </a:pPr>
            <a:r>
              <a:rPr lang="en-US" sz="1100" dirty="0" smtClean="0"/>
              <a:t>Addressing </a:t>
            </a:r>
            <a:r>
              <a:rPr lang="en-US" sz="1100" dirty="0"/>
              <a:t>school-wide and classroom </a:t>
            </a:r>
            <a:r>
              <a:rPr lang="en-US" sz="1100" dirty="0" smtClean="0"/>
              <a:t>behaviors</a:t>
            </a:r>
          </a:p>
          <a:p>
            <a:pPr marL="171450" indent="-171450">
              <a:buFont typeface="Arial" panose="020B0604020202020204" pitchFamily="34" charset="0"/>
              <a:buChar char="•"/>
            </a:pPr>
            <a:r>
              <a:rPr lang="en-US" sz="1100" dirty="0" smtClean="0"/>
              <a:t>Affective statements &amp; questions</a:t>
            </a:r>
          </a:p>
          <a:p>
            <a:pPr marL="171450" indent="-171450">
              <a:buFont typeface="Arial" panose="020B0604020202020204" pitchFamily="34" charset="0"/>
              <a:buChar char="•"/>
            </a:pPr>
            <a:r>
              <a:rPr lang="en-US" sz="1100" dirty="0"/>
              <a:t>Restorative dialogue impromptu </a:t>
            </a:r>
            <a:r>
              <a:rPr lang="en-US" sz="1100" dirty="0" smtClean="0"/>
              <a:t>conferences</a:t>
            </a:r>
          </a:p>
          <a:p>
            <a:pPr marL="171450" indent="-171450">
              <a:buFont typeface="Arial" panose="020B0604020202020204" pitchFamily="34" charset="0"/>
              <a:buChar char="•"/>
            </a:pPr>
            <a:r>
              <a:rPr lang="en-US" sz="1100" dirty="0" smtClean="0"/>
              <a:t>Community </a:t>
            </a:r>
            <a:r>
              <a:rPr lang="en-US" sz="1100" dirty="0"/>
              <a:t>building </a:t>
            </a:r>
            <a:r>
              <a:rPr lang="en-US" sz="1100" dirty="0" smtClean="0"/>
              <a:t>circles</a:t>
            </a:r>
          </a:p>
          <a:p>
            <a:pPr marL="171450" indent="-171450">
              <a:buFont typeface="Arial" panose="020B0604020202020204" pitchFamily="34" charset="0"/>
              <a:buChar char="•"/>
            </a:pPr>
            <a:r>
              <a:rPr lang="en-US" sz="1100" dirty="0" smtClean="0"/>
              <a:t>Responsive </a:t>
            </a:r>
            <a:r>
              <a:rPr lang="en-US" sz="1100" dirty="0"/>
              <a:t>classroom and school-wide circles</a:t>
            </a:r>
          </a:p>
        </p:txBody>
      </p:sp>
      <p:sp>
        <p:nvSpPr>
          <p:cNvPr id="17" name="TextBox 16"/>
          <p:cNvSpPr txBox="1"/>
          <p:nvPr/>
        </p:nvSpPr>
        <p:spPr>
          <a:xfrm>
            <a:off x="4235630" y="2013952"/>
            <a:ext cx="1561011" cy="1785104"/>
          </a:xfrm>
          <a:prstGeom prst="rect">
            <a:avLst/>
          </a:prstGeom>
          <a:solidFill>
            <a:srgbClr val="FFC000"/>
          </a:solidFill>
        </p:spPr>
        <p:txBody>
          <a:bodyPr wrap="square" rtlCol="0">
            <a:spAutoFit/>
          </a:bodyPr>
          <a:lstStyle/>
          <a:p>
            <a:pPr algn="ctr"/>
            <a:r>
              <a:rPr lang="en-US" sz="1100" u="sng" dirty="0"/>
              <a:t>Tier </a:t>
            </a:r>
            <a:r>
              <a:rPr lang="en-US" sz="1100" u="sng" dirty="0" smtClean="0"/>
              <a:t>2 Targeted </a:t>
            </a:r>
            <a:r>
              <a:rPr lang="en-US" sz="1100" u="sng" dirty="0"/>
              <a:t>RP </a:t>
            </a:r>
            <a:r>
              <a:rPr lang="en-US" sz="1100" u="sng" dirty="0" smtClean="0"/>
              <a:t>Interventions </a:t>
            </a:r>
          </a:p>
          <a:p>
            <a:pPr algn="ctr"/>
            <a:endParaRPr lang="en-US" sz="1100" u="sng" dirty="0" smtClean="0"/>
          </a:p>
          <a:p>
            <a:pPr marL="171450" indent="-171450">
              <a:buFont typeface="Arial" panose="020B0604020202020204" pitchFamily="34" charset="0"/>
              <a:buChar char="•"/>
            </a:pPr>
            <a:r>
              <a:rPr lang="en-US" sz="1100" dirty="0" smtClean="0"/>
              <a:t>Affective language</a:t>
            </a:r>
          </a:p>
          <a:p>
            <a:pPr marL="171450" indent="-171450">
              <a:buFont typeface="Arial" panose="020B0604020202020204" pitchFamily="34" charset="0"/>
              <a:buChar char="•"/>
            </a:pPr>
            <a:r>
              <a:rPr lang="en-US" sz="1100" dirty="0" smtClean="0"/>
              <a:t>Restorative dialogue</a:t>
            </a:r>
          </a:p>
          <a:p>
            <a:pPr marL="171450" indent="-171450">
              <a:buFont typeface="Arial" panose="020B0604020202020204" pitchFamily="34" charset="0"/>
              <a:buChar char="•"/>
            </a:pPr>
            <a:r>
              <a:rPr lang="en-US" sz="1100" dirty="0" smtClean="0"/>
              <a:t>Responsive </a:t>
            </a:r>
            <a:r>
              <a:rPr lang="en-US" sz="1100" dirty="0"/>
              <a:t>Circles (problem solving and repairing harm)</a:t>
            </a:r>
          </a:p>
        </p:txBody>
      </p:sp>
      <p:sp>
        <p:nvSpPr>
          <p:cNvPr id="19" name="TextBox 18"/>
          <p:cNvSpPr txBox="1"/>
          <p:nvPr/>
        </p:nvSpPr>
        <p:spPr>
          <a:xfrm>
            <a:off x="4454433" y="745952"/>
            <a:ext cx="1097279" cy="1169551"/>
          </a:xfrm>
          <a:prstGeom prst="rect">
            <a:avLst/>
          </a:prstGeom>
          <a:solidFill>
            <a:srgbClr val="FF0000"/>
          </a:solidFill>
        </p:spPr>
        <p:txBody>
          <a:bodyPr wrap="square" rtlCol="0">
            <a:spAutoFit/>
          </a:bodyPr>
          <a:lstStyle/>
          <a:p>
            <a:pPr algn="ctr"/>
            <a:r>
              <a:rPr lang="en-US" sz="1000" u="sng" dirty="0" smtClean="0"/>
              <a:t>Tier 3 </a:t>
            </a:r>
          </a:p>
          <a:p>
            <a:pPr algn="ctr"/>
            <a:r>
              <a:rPr lang="en-US" sz="1000" u="sng" dirty="0" smtClean="0"/>
              <a:t>Intensive RP Interventions</a:t>
            </a:r>
          </a:p>
          <a:p>
            <a:pPr algn="ctr"/>
            <a:endParaRPr lang="en-US" sz="1000" u="sng" dirty="0" smtClean="0"/>
          </a:p>
          <a:p>
            <a:pPr algn="ctr"/>
            <a:r>
              <a:rPr lang="en-US" sz="1000" dirty="0" smtClean="0"/>
              <a:t>Restorative Conferences &amp; Re-Entry</a:t>
            </a:r>
          </a:p>
        </p:txBody>
      </p:sp>
      <p:sp>
        <p:nvSpPr>
          <p:cNvPr id="20" name="TextBox 19"/>
          <p:cNvSpPr txBox="1"/>
          <p:nvPr/>
        </p:nvSpPr>
        <p:spPr>
          <a:xfrm>
            <a:off x="7189468" y="702888"/>
            <a:ext cx="3118314" cy="3754874"/>
          </a:xfrm>
          <a:prstGeom prst="rect">
            <a:avLst/>
          </a:prstGeom>
          <a:solidFill>
            <a:srgbClr val="0099CC"/>
          </a:solidFill>
        </p:spPr>
        <p:txBody>
          <a:bodyPr wrap="square" rtlCol="0">
            <a:spAutoFit/>
          </a:bodyPr>
          <a:lstStyle/>
          <a:p>
            <a:pPr algn="ctr"/>
            <a:r>
              <a:rPr lang="en-US" sz="1400" u="sng" dirty="0" smtClean="0">
                <a:solidFill>
                  <a:schemeClr val="bg1"/>
                </a:solidFill>
              </a:rPr>
              <a:t>Restorative </a:t>
            </a:r>
            <a:r>
              <a:rPr lang="en-US" sz="1400" u="sng" dirty="0">
                <a:solidFill>
                  <a:schemeClr val="bg1"/>
                </a:solidFill>
              </a:rPr>
              <a:t>Practices Principles </a:t>
            </a:r>
            <a:endParaRPr lang="en-US" sz="1400" u="sng" dirty="0" smtClean="0">
              <a:solidFill>
                <a:schemeClr val="bg1"/>
              </a:solidFill>
            </a:endParaRPr>
          </a:p>
          <a:p>
            <a:pPr algn="ctr"/>
            <a:endParaRPr lang="en-US" sz="1400" u="sng" dirty="0">
              <a:solidFill>
                <a:schemeClr val="bg1"/>
              </a:solidFill>
            </a:endParaRPr>
          </a:p>
          <a:p>
            <a:pPr marL="285750" indent="-285750" algn="ctr">
              <a:buFont typeface="Arial" panose="020B0604020202020204" pitchFamily="34" charset="0"/>
              <a:buChar char="•"/>
            </a:pPr>
            <a:r>
              <a:rPr lang="en-US" sz="1400" dirty="0" smtClean="0">
                <a:solidFill>
                  <a:schemeClr val="bg1"/>
                </a:solidFill>
              </a:rPr>
              <a:t>Equity </a:t>
            </a:r>
            <a:r>
              <a:rPr lang="en-US" sz="1400" dirty="0">
                <a:solidFill>
                  <a:schemeClr val="bg1"/>
                </a:solidFill>
              </a:rPr>
              <a:t>of Voice </a:t>
            </a:r>
            <a:endParaRPr lang="en-US" sz="1400" dirty="0" smtClean="0">
              <a:solidFill>
                <a:schemeClr val="bg1"/>
              </a:solidFill>
            </a:endParaRPr>
          </a:p>
          <a:p>
            <a:pPr algn="ctr"/>
            <a:endParaRPr lang="en-US" sz="1400" dirty="0" smtClean="0">
              <a:solidFill>
                <a:schemeClr val="bg1"/>
              </a:solidFill>
            </a:endParaRPr>
          </a:p>
          <a:p>
            <a:pPr marL="285750" indent="-285750" algn="ctr">
              <a:buFont typeface="Arial" panose="020B0604020202020204" pitchFamily="34" charset="0"/>
              <a:buChar char="•"/>
            </a:pPr>
            <a:r>
              <a:rPr lang="en-US" sz="1400" dirty="0" smtClean="0">
                <a:solidFill>
                  <a:schemeClr val="bg1"/>
                </a:solidFill>
              </a:rPr>
              <a:t> </a:t>
            </a:r>
            <a:r>
              <a:rPr lang="en-US" sz="1400" dirty="0">
                <a:solidFill>
                  <a:schemeClr val="bg1"/>
                </a:solidFill>
              </a:rPr>
              <a:t>Inclusive </a:t>
            </a:r>
            <a:r>
              <a:rPr lang="en-US" sz="1400" dirty="0" smtClean="0">
                <a:solidFill>
                  <a:schemeClr val="bg1"/>
                </a:solidFill>
              </a:rPr>
              <a:t>decision-making practices</a:t>
            </a:r>
          </a:p>
          <a:p>
            <a:pPr algn="ctr"/>
            <a:endParaRPr lang="en-US" sz="1400" dirty="0" smtClean="0">
              <a:solidFill>
                <a:schemeClr val="bg1"/>
              </a:solidFill>
            </a:endParaRPr>
          </a:p>
          <a:p>
            <a:pPr marL="285750" indent="-285750" algn="ctr">
              <a:buFont typeface="Arial" panose="020B0604020202020204" pitchFamily="34" charset="0"/>
              <a:buChar char="•"/>
            </a:pPr>
            <a:r>
              <a:rPr lang="en-US" sz="1400" dirty="0" smtClean="0">
                <a:solidFill>
                  <a:schemeClr val="bg1"/>
                </a:solidFill>
              </a:rPr>
              <a:t>Shared </a:t>
            </a:r>
            <a:r>
              <a:rPr lang="en-US" sz="1400" dirty="0">
                <a:solidFill>
                  <a:schemeClr val="bg1"/>
                </a:solidFill>
              </a:rPr>
              <a:t>ownership of classroom and school-wide </a:t>
            </a:r>
            <a:r>
              <a:rPr lang="en-US" sz="1400" dirty="0" smtClean="0">
                <a:solidFill>
                  <a:schemeClr val="bg1"/>
                </a:solidFill>
              </a:rPr>
              <a:t>values</a:t>
            </a:r>
          </a:p>
          <a:p>
            <a:pPr algn="ctr"/>
            <a:endParaRPr lang="en-US" sz="1400" dirty="0" smtClean="0">
              <a:solidFill>
                <a:schemeClr val="bg1"/>
              </a:solidFill>
            </a:endParaRPr>
          </a:p>
          <a:p>
            <a:pPr marL="285750" indent="-285750" algn="ctr">
              <a:buFont typeface="Arial" panose="020B0604020202020204" pitchFamily="34" charset="0"/>
              <a:buChar char="•"/>
            </a:pPr>
            <a:r>
              <a:rPr lang="en-US" sz="1400" dirty="0" smtClean="0">
                <a:solidFill>
                  <a:schemeClr val="bg1"/>
                </a:solidFill>
              </a:rPr>
              <a:t> Non-punitive </a:t>
            </a:r>
            <a:r>
              <a:rPr lang="en-US" sz="1400" dirty="0">
                <a:solidFill>
                  <a:schemeClr val="bg1"/>
                </a:solidFill>
              </a:rPr>
              <a:t>response to </a:t>
            </a:r>
            <a:r>
              <a:rPr lang="en-US" sz="1400" dirty="0" smtClean="0">
                <a:solidFill>
                  <a:schemeClr val="bg1"/>
                </a:solidFill>
              </a:rPr>
              <a:t>wrongdoing</a:t>
            </a:r>
          </a:p>
          <a:p>
            <a:pPr algn="ctr"/>
            <a:endParaRPr lang="en-US" sz="1400" dirty="0" smtClean="0">
              <a:solidFill>
                <a:schemeClr val="bg1"/>
              </a:solidFill>
            </a:endParaRPr>
          </a:p>
          <a:p>
            <a:pPr marL="285750" indent="-285750" algn="ctr">
              <a:buFont typeface="Arial" panose="020B0604020202020204" pitchFamily="34" charset="0"/>
              <a:buChar char="•"/>
            </a:pPr>
            <a:r>
              <a:rPr lang="en-US" sz="1400" dirty="0" smtClean="0">
                <a:solidFill>
                  <a:schemeClr val="bg1"/>
                </a:solidFill>
              </a:rPr>
              <a:t>Promoting empathy &amp; ownership of behavior</a:t>
            </a:r>
          </a:p>
          <a:p>
            <a:pPr algn="ctr"/>
            <a:endParaRPr lang="en-US" sz="1400" dirty="0" smtClean="0"/>
          </a:p>
          <a:p>
            <a:pPr algn="ctr"/>
            <a:endParaRPr lang="en-US" sz="1400" dirty="0"/>
          </a:p>
        </p:txBody>
      </p:sp>
      <p:sp>
        <p:nvSpPr>
          <p:cNvPr id="22" name="TextBox 21"/>
          <p:cNvSpPr txBox="1"/>
          <p:nvPr/>
        </p:nvSpPr>
        <p:spPr>
          <a:xfrm>
            <a:off x="594360" y="757646"/>
            <a:ext cx="2952404" cy="1261884"/>
          </a:xfrm>
          <a:prstGeom prst="rect">
            <a:avLst/>
          </a:prstGeom>
          <a:solidFill>
            <a:srgbClr val="0099CC"/>
          </a:solidFill>
        </p:spPr>
        <p:txBody>
          <a:bodyPr wrap="square" rtlCol="0">
            <a:spAutoFit/>
          </a:bodyPr>
          <a:lstStyle/>
          <a:p>
            <a:pPr algn="ctr"/>
            <a:r>
              <a:rPr lang="en-US" sz="2400" dirty="0" smtClean="0">
                <a:solidFill>
                  <a:schemeClr val="bg1"/>
                </a:solidFill>
                <a:latin typeface="Bodoni MT" panose="02070603080606020203" pitchFamily="18" charset="0"/>
              </a:rPr>
              <a:t>The Three Tiers of Restorative Practices</a:t>
            </a:r>
          </a:p>
          <a:p>
            <a:pPr algn="ctr"/>
            <a:r>
              <a:rPr lang="en-US" sz="1400" i="1" dirty="0" smtClean="0">
                <a:solidFill>
                  <a:schemeClr val="bg1"/>
                </a:solidFill>
                <a:latin typeface="Bodoni MT" panose="02070603080606020203" pitchFamily="18" charset="0"/>
              </a:rPr>
              <a:t>Adapted </a:t>
            </a:r>
            <a:r>
              <a:rPr lang="en-US" sz="1400" i="1" dirty="0">
                <a:solidFill>
                  <a:schemeClr val="bg1"/>
                </a:solidFill>
                <a:latin typeface="Bodoni MT" panose="02070603080606020203" pitchFamily="18" charset="0"/>
              </a:rPr>
              <a:t>from http://www.healthiersf.org/</a:t>
            </a:r>
          </a:p>
        </p:txBody>
      </p:sp>
      <p:sp>
        <p:nvSpPr>
          <p:cNvPr id="2" name="Title 1"/>
          <p:cNvSpPr>
            <a:spLocks noGrp="1"/>
          </p:cNvSpPr>
          <p:nvPr>
            <p:ph type="title"/>
          </p:nvPr>
        </p:nvSpPr>
        <p:spPr>
          <a:xfrm>
            <a:off x="1219927" y="-148811"/>
            <a:ext cx="9692640" cy="1325562"/>
          </a:xfrm>
        </p:spPr>
        <p:txBody>
          <a:bodyPr/>
          <a:lstStyle/>
          <a:p>
            <a:r>
              <a:rPr lang="en-US" dirty="0">
                <a:solidFill>
                  <a:schemeClr val="bg1"/>
                </a:solidFill>
                <a:latin typeface="Bodoni MT" panose="02070603080606020203" pitchFamily="18" charset="0"/>
              </a:rPr>
              <a:t>The Three Tiers of Restorative Practices</a:t>
            </a:r>
            <a:br>
              <a:rPr lang="en-US" dirty="0">
                <a:solidFill>
                  <a:schemeClr val="bg1"/>
                </a:solidFill>
                <a:latin typeface="Bodoni MT" panose="02070603080606020203" pitchFamily="18" charset="0"/>
              </a:rPr>
            </a:br>
            <a:endParaRPr lang="en-US" dirty="0"/>
          </a:p>
        </p:txBody>
      </p:sp>
    </p:spTree>
    <p:extLst>
      <p:ext uri="{BB962C8B-B14F-4D97-AF65-F5344CB8AC3E}">
        <p14:creationId xmlns:p14="http://schemas.microsoft.com/office/powerpoint/2010/main" val="3125206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PBIS Framework</a:t>
            </a:r>
            <a:br>
              <a:rPr lang="en-US" dirty="0" smtClean="0"/>
            </a:br>
            <a:r>
              <a:rPr lang="en-US" dirty="0" smtClean="0"/>
              <a:t>&amp; Restorative Practices </a:t>
            </a:r>
            <a:endParaRPr lang="en-US" dirty="0"/>
          </a:p>
        </p:txBody>
      </p:sp>
      <p:pic>
        <p:nvPicPr>
          <p:cNvPr id="7" name="Content Placeholder 6" title="Restorative Justice Pyramid/PBIS Tier 1"/>
          <p:cNvPicPr>
            <a:picLocks noGrp="1" noChangeAspect="1"/>
          </p:cNvPicPr>
          <p:nvPr>
            <p:ph sz="half" idx="1"/>
          </p:nvPr>
        </p:nvPicPr>
        <p:blipFill>
          <a:blip r:embed="rId2"/>
          <a:stretch>
            <a:fillRect/>
          </a:stretch>
        </p:blipFill>
        <p:spPr>
          <a:xfrm>
            <a:off x="1261872" y="2431502"/>
            <a:ext cx="4479925" cy="3359944"/>
          </a:xfrm>
          <a:prstGeom prst="rect">
            <a:avLst/>
          </a:prstGeom>
        </p:spPr>
      </p:pic>
      <p:pic>
        <p:nvPicPr>
          <p:cNvPr id="9" name="Content Placeholder 8" descr="Bottom Tier: All Build Relationships.  Second Tier: Some Repair Relationships - Third Tier: Few Re-Build Relationships"/>
          <p:cNvPicPr>
            <a:picLocks noGrp="1" noChangeAspect="1"/>
          </p:cNvPicPr>
          <p:nvPr>
            <p:ph sz="half" idx="2"/>
          </p:nvPr>
        </p:nvPicPr>
        <p:blipFill rotWithShape="1">
          <a:blip r:embed="rId3"/>
          <a:srcRect l="20788" t="6814" r="4334" b="30171"/>
          <a:stretch/>
        </p:blipFill>
        <p:spPr>
          <a:xfrm>
            <a:off x="7072009" y="2532677"/>
            <a:ext cx="3161488" cy="2982905"/>
          </a:xfrm>
          <a:prstGeom prst="rect">
            <a:avLst/>
          </a:prstGeom>
        </p:spPr>
      </p:pic>
      <p:sp>
        <p:nvSpPr>
          <p:cNvPr id="11" name="Rectangle 10" descr="alt=''"/>
          <p:cNvSpPr/>
          <p:nvPr/>
        </p:nvSpPr>
        <p:spPr>
          <a:xfrm>
            <a:off x="6789906" y="2237362"/>
            <a:ext cx="1352145" cy="1021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alt=''"/>
          <p:cNvSpPr/>
          <p:nvPr/>
        </p:nvSpPr>
        <p:spPr>
          <a:xfrm>
            <a:off x="9075906" y="2237362"/>
            <a:ext cx="1488332" cy="1021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8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odoni MT" panose="02070603080606020203" pitchFamily="18" charset="0"/>
              </a:rPr>
              <a:t>Restorative Practices Trainings </a:t>
            </a:r>
            <a:br>
              <a:rPr lang="en-US" dirty="0" smtClean="0">
                <a:latin typeface="Bodoni MT" panose="02070603080606020203" pitchFamily="18" charset="0"/>
              </a:rPr>
            </a:br>
            <a:r>
              <a:rPr lang="en-US" dirty="0" smtClean="0">
                <a:latin typeface="Bodoni MT" panose="02070603080606020203" pitchFamily="18" charset="0"/>
              </a:rPr>
              <a:t>Offered at RESA</a:t>
            </a:r>
            <a:endParaRPr lang="en-US" dirty="0">
              <a:latin typeface="Bodoni MT" panose="02070603080606020203" pitchFamily="18" charset="0"/>
            </a:endParaRPr>
          </a:p>
        </p:txBody>
      </p:sp>
      <p:sp>
        <p:nvSpPr>
          <p:cNvPr id="5" name="Content Placeholder 4"/>
          <p:cNvSpPr>
            <a:spLocks noGrp="1"/>
          </p:cNvSpPr>
          <p:nvPr>
            <p:ph sz="half" idx="2"/>
          </p:nvPr>
        </p:nvSpPr>
        <p:spPr>
          <a:xfrm>
            <a:off x="6108192" y="2506663"/>
            <a:ext cx="4480560" cy="4351337"/>
          </a:xfrm>
        </p:spPr>
        <p:txBody>
          <a:bodyPr>
            <a:normAutofit/>
          </a:bodyPr>
          <a:lstStyle/>
          <a:p>
            <a:r>
              <a:rPr lang="en-US" sz="2800" dirty="0" smtClean="0"/>
              <a:t>December 17 &amp; 18, 2019</a:t>
            </a:r>
          </a:p>
          <a:p>
            <a:r>
              <a:rPr lang="en-US" sz="2800" dirty="0" smtClean="0"/>
              <a:t> 8:00am-3:30pm</a:t>
            </a:r>
            <a:endParaRPr lang="en-US" sz="2800" dirty="0"/>
          </a:p>
        </p:txBody>
      </p:sp>
      <p:graphicFrame>
        <p:nvGraphicFramePr>
          <p:cNvPr id="4" name="Table 3" descr="0339 Restorative Practices Days 1&amp;2 - RESA Professional Development"/>
          <p:cNvGraphicFramePr>
            <a:graphicFrameLocks noGrp="1"/>
          </p:cNvGraphicFramePr>
          <p:nvPr>
            <p:extLst>
              <p:ext uri="{D42A27DB-BD31-4B8C-83A1-F6EECF244321}">
                <p14:modId xmlns:p14="http://schemas.microsoft.com/office/powerpoint/2010/main" val="3633016621"/>
              </p:ext>
            </p:extLst>
          </p:nvPr>
        </p:nvGraphicFramePr>
        <p:xfrm>
          <a:off x="1154545" y="2050472"/>
          <a:ext cx="4693827" cy="4614927"/>
        </p:xfrm>
        <a:graphic>
          <a:graphicData uri="http://schemas.openxmlformats.org/drawingml/2006/table">
            <a:tbl>
              <a:tblPr firstRow="1"/>
              <a:tblGrid>
                <a:gridCol w="4693827">
                  <a:extLst>
                    <a:ext uri="{9D8B030D-6E8A-4147-A177-3AD203B41FA5}">
                      <a16:colId xmlns:a16="http://schemas.microsoft.com/office/drawing/2014/main" val="1371766023"/>
                    </a:ext>
                  </a:extLst>
                </a:gridCol>
              </a:tblGrid>
              <a:tr h="270318">
                <a:tc>
                  <a:txBody>
                    <a:bodyPr/>
                    <a:lstStyle/>
                    <a:p>
                      <a:pPr algn="l"/>
                      <a:r>
                        <a:rPr lang="en-US" sz="1800" b="1" dirty="0">
                          <a:effectLst/>
                        </a:rPr>
                        <a:t>0339 Restorative Practices Days 1 &amp; 2</a:t>
                      </a:r>
                      <a:endParaRPr lang="en-US" sz="1800" dirty="0"/>
                    </a:p>
                  </a:txBody>
                  <a:tcPr marL="8566" marR="8566" marT="8566" marB="8566" anchor="ctr">
                    <a:lnL>
                      <a:noFill/>
                    </a:lnL>
                    <a:lnR>
                      <a:noFill/>
                    </a:lnR>
                    <a:lnT>
                      <a:noFill/>
                    </a:lnT>
                    <a:lnB>
                      <a:noFill/>
                    </a:lnB>
                    <a:solidFill>
                      <a:srgbClr val="FFFFFF"/>
                    </a:solidFill>
                  </a:tcPr>
                </a:tc>
                <a:extLst>
                  <a:ext uri="{0D108BD9-81ED-4DB2-BD59-A6C34878D82A}">
                    <a16:rowId xmlns:a16="http://schemas.microsoft.com/office/drawing/2014/main" val="1989278292"/>
                  </a:ext>
                </a:extLst>
              </a:tr>
              <a:tr h="4323475">
                <a:tc>
                  <a:txBody>
                    <a:bodyPr/>
                    <a:lstStyle/>
                    <a:p>
                      <a:pPr algn="l"/>
                      <a:r>
                        <a:rPr lang="en-US" sz="1100" b="1" i="0" dirty="0">
                          <a:effectLst/>
                          <a:latin typeface="Helvetica Neue, Helvetica, Arial, sans-serif"/>
                        </a:rPr>
                        <a:t>Day 1: </a:t>
                      </a:r>
                      <a:r>
                        <a:rPr lang="en-US" sz="1100" dirty="0">
                          <a:effectLst/>
                          <a:latin typeface="Helvetica Neue, Helvetica, Arial, sans-serif"/>
                        </a:rPr>
                        <a:t>Introduction to Restorative Practices Training focuses on the key concepts of Restorative Practices and how they are used to build strong, healthy relationships, resolve challenges, and build social capital. The concepts involve reflection and awareness of one's self and one's practice.</a:t>
                      </a:r>
                      <a:endParaRPr lang="en-US" sz="1100" dirty="0">
                        <a:effectLst/>
                      </a:endParaRPr>
                    </a:p>
                    <a:p>
                      <a:pPr algn="l"/>
                      <a:r>
                        <a:rPr lang="en-US" sz="1100" b="1" i="0" dirty="0">
                          <a:effectLst/>
                          <a:latin typeface="Helvetica Neue, Helvetica, Arial, sans-serif"/>
                        </a:rPr>
                        <a:t>Day 2: </a:t>
                      </a:r>
                      <a:r>
                        <a:rPr lang="en-US" sz="1100" dirty="0">
                          <a:effectLst/>
                          <a:latin typeface="Helvetica Neue, Helvetica, Arial, sans-serif"/>
                        </a:rPr>
                        <a:t>Using Circles Effectively applies the fundamental processes of Restorative Practices and enables participants to practice the techniques, including how to optimally utilize circles in any setting.</a:t>
                      </a:r>
                      <a:r>
                        <a:rPr lang="en-US" sz="1100" dirty="0">
                          <a:effectLst/>
                        </a:rPr>
                        <a:t/>
                      </a:r>
                      <a:br>
                        <a:rPr lang="en-US" sz="1100" dirty="0">
                          <a:effectLst/>
                        </a:rPr>
                      </a:br>
                      <a:r>
                        <a:rPr lang="en-US" sz="1100" dirty="0">
                          <a:effectLst/>
                        </a:rPr>
                        <a:t/>
                      </a:r>
                      <a:br>
                        <a:rPr lang="en-US" sz="1100" dirty="0">
                          <a:effectLst/>
                        </a:rPr>
                      </a:br>
                      <a:r>
                        <a:rPr lang="en-US" sz="1100" dirty="0">
                          <a:effectLst/>
                          <a:latin typeface="Helvetica Neue, Helvetica, Arial, sans-serif"/>
                        </a:rPr>
                        <a:t>As part of Wayne RESA's course offerings, participation in Restorative Practices Days 1 &amp; 2 (Introduction to Restorative Practices &amp; Using Circle Effectively is a prerequisite to attending Restorative Practices Days 3 &amp; 4 (Facilitating a Restorative Conference).</a:t>
                      </a:r>
                      <a:r>
                        <a:rPr lang="en-US" sz="1000" dirty="0">
                          <a:effectLst/>
                          <a:latin typeface="Helvetica Neue, Helvetica, Arial, sans-serif"/>
                        </a:rPr>
                        <a:t/>
                      </a:r>
                      <a:br>
                        <a:rPr lang="en-US" sz="1000" dirty="0">
                          <a:effectLst/>
                          <a:latin typeface="Helvetica Neue, Helvetica, Arial, sans-serif"/>
                        </a:rPr>
                      </a:br>
                      <a:r>
                        <a:rPr lang="en-US" sz="1000" dirty="0">
                          <a:effectLst/>
                        </a:rPr>
                        <a:t/>
                      </a:r>
                      <a:br>
                        <a:rPr lang="en-US" sz="1000" dirty="0">
                          <a:effectLst/>
                        </a:rPr>
                      </a:br>
                      <a:r>
                        <a:rPr lang="en-US" sz="1000" b="0" i="1" dirty="0">
                          <a:effectLst/>
                          <a:latin typeface="Helvetica Neue, Helvetica, Arial, sans-serif"/>
                        </a:rPr>
                        <a:t>Black Family Development, Inc., a licensed partner of the International Institute of Restorative Practices, facilitates this formal Restorative Practices training. </a:t>
                      </a:r>
                      <a:r>
                        <a:rPr lang="en-US" sz="1000" dirty="0">
                          <a:effectLst/>
                        </a:rPr>
                        <a:t/>
                      </a:r>
                      <a:br>
                        <a:rPr lang="en-US" sz="1000" dirty="0">
                          <a:effectLst/>
                        </a:rPr>
                      </a:br>
                      <a:r>
                        <a:rPr lang="en-US" sz="1000" dirty="0">
                          <a:effectLst/>
                        </a:rPr>
                        <a:t/>
                      </a:r>
                      <a:br>
                        <a:rPr lang="en-US" sz="1000" dirty="0">
                          <a:effectLst/>
                        </a:rPr>
                      </a:br>
                      <a:r>
                        <a:rPr lang="en-US" sz="1200" b="1" dirty="0">
                          <a:effectLst/>
                          <a:latin typeface="Helvetica Neue, Helvetica, Arial, sans-serif"/>
                        </a:rPr>
                        <a:t>Please Note: In addition to learning skills to support positive relationship development and improve overall school climate and culture, participation in this course prepares schools to knowledgeably consider use of restorative practices as required in Michigan's "Rethink Discipline" legislation (Public Acts 360-366 of 2016).</a:t>
                      </a:r>
                      <a:endParaRPr lang="en-US" sz="1200" b="1" dirty="0">
                        <a:effectLst/>
                      </a:endParaRPr>
                    </a:p>
                  </a:txBody>
                  <a:tcPr marL="8566" marR="8566" marT="8566" marB="8566" anchor="ctr">
                    <a:lnL>
                      <a:noFill/>
                    </a:lnL>
                    <a:lnR>
                      <a:noFill/>
                    </a:lnR>
                    <a:lnT>
                      <a:noFill/>
                    </a:lnT>
                    <a:lnB>
                      <a:noFill/>
                    </a:lnB>
                    <a:solidFill>
                      <a:srgbClr val="FFFFFF"/>
                    </a:solidFill>
                  </a:tcPr>
                </a:tc>
                <a:extLst>
                  <a:ext uri="{0D108BD9-81ED-4DB2-BD59-A6C34878D82A}">
                    <a16:rowId xmlns:a16="http://schemas.microsoft.com/office/drawing/2014/main" val="18602940"/>
                  </a:ext>
                </a:extLst>
              </a:tr>
            </a:tbl>
          </a:graphicData>
        </a:graphic>
      </p:graphicFrame>
    </p:spTree>
    <p:extLst>
      <p:ext uri="{BB962C8B-B14F-4D97-AF65-F5344CB8AC3E}">
        <p14:creationId xmlns:p14="http://schemas.microsoft.com/office/powerpoint/2010/main" val="1621037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odoni MT" panose="02070603080606020203" pitchFamily="18" charset="0"/>
              </a:rPr>
              <a:t>Restorative Practices </a:t>
            </a:r>
            <a:r>
              <a:rPr lang="en-US" dirty="0" smtClean="0">
                <a:latin typeface="Bodoni MT" panose="02070603080606020203" pitchFamily="18" charset="0"/>
              </a:rPr>
              <a:t>Trainings </a:t>
            </a:r>
            <a:br>
              <a:rPr lang="en-US" dirty="0" smtClean="0">
                <a:latin typeface="Bodoni MT" panose="02070603080606020203" pitchFamily="18" charset="0"/>
              </a:rPr>
            </a:br>
            <a:r>
              <a:rPr lang="en-US" dirty="0" smtClean="0">
                <a:latin typeface="Bodoni MT" panose="02070603080606020203" pitchFamily="18" charset="0"/>
              </a:rPr>
              <a:t>Offered at </a:t>
            </a:r>
            <a:r>
              <a:rPr lang="en-US" dirty="0" smtClean="0">
                <a:latin typeface="Bodoni MT" panose="02070603080606020203" pitchFamily="18" charset="0"/>
              </a:rPr>
              <a:t>RESA</a:t>
            </a:r>
            <a:r>
              <a:rPr lang="en-US" sz="100" dirty="0" smtClean="0">
                <a:latin typeface="Bodoni MT" panose="02070603080606020203" pitchFamily="18" charset="0"/>
              </a:rPr>
              <a:t>2</a:t>
            </a:r>
            <a:endParaRPr lang="en-US" sz="100" dirty="0">
              <a:latin typeface="Bodoni MT" panose="02070603080606020203" pitchFamily="18" charset="0"/>
            </a:endParaRPr>
          </a:p>
        </p:txBody>
      </p:sp>
      <p:sp>
        <p:nvSpPr>
          <p:cNvPr id="3" name="Content Placeholder 2"/>
          <p:cNvSpPr>
            <a:spLocks noGrp="1"/>
          </p:cNvSpPr>
          <p:nvPr>
            <p:ph sz="half" idx="1"/>
          </p:nvPr>
        </p:nvSpPr>
        <p:spPr/>
        <p:txBody>
          <a:bodyPr>
            <a:normAutofit/>
          </a:bodyPr>
          <a:lstStyle/>
          <a:p>
            <a:pPr marL="0" indent="0" fontAlgn="base">
              <a:buNone/>
            </a:pPr>
            <a:r>
              <a:rPr lang="en-US" sz="1900" dirty="0">
                <a:latin typeface="Bodoni MT" panose="02070603080606020203" pitchFamily="18" charset="0"/>
              </a:rPr>
              <a:t> </a:t>
            </a:r>
          </a:p>
          <a:p>
            <a:endParaRPr lang="en-US" dirty="0"/>
          </a:p>
        </p:txBody>
      </p:sp>
      <p:sp>
        <p:nvSpPr>
          <p:cNvPr id="5" name="Content Placeholder 4"/>
          <p:cNvSpPr>
            <a:spLocks noGrp="1"/>
          </p:cNvSpPr>
          <p:nvPr>
            <p:ph sz="half" idx="2"/>
          </p:nvPr>
        </p:nvSpPr>
        <p:spPr>
          <a:xfrm>
            <a:off x="6126480" y="2506663"/>
            <a:ext cx="4480560" cy="4351337"/>
          </a:xfrm>
        </p:spPr>
        <p:txBody>
          <a:bodyPr>
            <a:normAutofit/>
          </a:bodyPr>
          <a:lstStyle/>
          <a:p>
            <a:r>
              <a:rPr lang="en-US" sz="2800" dirty="0" smtClean="0"/>
              <a:t>March 24 &amp; 25, 2020</a:t>
            </a:r>
          </a:p>
          <a:p>
            <a:r>
              <a:rPr lang="en-US" sz="2800" dirty="0" smtClean="0"/>
              <a:t>8:00am-3:30pm</a:t>
            </a:r>
            <a:endParaRPr lang="en-US" sz="2800" dirty="0"/>
          </a:p>
        </p:txBody>
      </p:sp>
      <p:graphicFrame>
        <p:nvGraphicFramePr>
          <p:cNvPr id="4" name="Table 3" descr="0346 Restorative Practices Days 3&amp;4 - RESA Professional Development"/>
          <p:cNvGraphicFramePr>
            <a:graphicFrameLocks noGrp="1"/>
          </p:cNvGraphicFramePr>
          <p:nvPr>
            <p:extLst>
              <p:ext uri="{D42A27DB-BD31-4B8C-83A1-F6EECF244321}">
                <p14:modId xmlns:p14="http://schemas.microsoft.com/office/powerpoint/2010/main" val="2985905382"/>
              </p:ext>
            </p:extLst>
          </p:nvPr>
        </p:nvGraphicFramePr>
        <p:xfrm>
          <a:off x="877824" y="1983246"/>
          <a:ext cx="4717196" cy="4556100"/>
        </p:xfrm>
        <a:graphic>
          <a:graphicData uri="http://schemas.openxmlformats.org/drawingml/2006/table">
            <a:tbl>
              <a:tblPr firstRow="1"/>
              <a:tblGrid>
                <a:gridCol w="4717196">
                  <a:extLst>
                    <a:ext uri="{9D8B030D-6E8A-4147-A177-3AD203B41FA5}">
                      <a16:colId xmlns:a16="http://schemas.microsoft.com/office/drawing/2014/main" val="2890910713"/>
                    </a:ext>
                  </a:extLst>
                </a:gridCol>
              </a:tblGrid>
              <a:tr h="264413">
                <a:tc>
                  <a:txBody>
                    <a:bodyPr/>
                    <a:lstStyle/>
                    <a:p>
                      <a:pPr algn="l"/>
                      <a:r>
                        <a:rPr lang="en-US" sz="1600" b="1" dirty="0">
                          <a:effectLst/>
                        </a:rPr>
                        <a:t>0346 Restorative Practices Days 3 &amp; 4</a:t>
                      </a:r>
                      <a:endParaRPr lang="en-US" sz="1600" dirty="0"/>
                    </a:p>
                  </a:txBody>
                  <a:tcPr marL="7502" marR="7502" marT="7502" marB="7502" anchor="ctr">
                    <a:lnL>
                      <a:noFill/>
                    </a:lnL>
                    <a:lnR>
                      <a:noFill/>
                    </a:lnR>
                    <a:lnT>
                      <a:noFill/>
                    </a:lnT>
                    <a:lnB>
                      <a:noFill/>
                    </a:lnB>
                    <a:solidFill>
                      <a:srgbClr val="FFFFFF"/>
                    </a:solidFill>
                  </a:tcPr>
                </a:tc>
                <a:extLst>
                  <a:ext uri="{0D108BD9-81ED-4DB2-BD59-A6C34878D82A}">
                    <a16:rowId xmlns:a16="http://schemas.microsoft.com/office/drawing/2014/main" val="867303342"/>
                  </a:ext>
                </a:extLst>
              </a:tr>
              <a:tr h="4291687">
                <a:tc>
                  <a:txBody>
                    <a:bodyPr/>
                    <a:lstStyle/>
                    <a:p>
                      <a:pPr algn="l"/>
                      <a:r>
                        <a:rPr lang="en-US" sz="1100" dirty="0">
                          <a:effectLst/>
                          <a:latin typeface="Helvetica Neue, Helvetica, Arial, sans-serif"/>
                        </a:rPr>
                        <a:t>Facilitating a Restorative Conference focuses on techniques to facilitate a formal conference involving a "victim" and an "offender." Restorative conferences allow those who have been most affected by an incident to share their feelings, describe how they have been affected, and develop a plan to repair the harm done and prevent recurrence. Participant learning will include:</a:t>
                      </a:r>
                      <a:r>
                        <a:rPr lang="en-US" sz="1100" dirty="0">
                          <a:effectLst/>
                        </a:rPr>
                        <a:t/>
                      </a:r>
                      <a:br>
                        <a:rPr lang="en-US" sz="1100" dirty="0">
                          <a:effectLst/>
                        </a:rPr>
                      </a:br>
                      <a:r>
                        <a:rPr lang="en-US" sz="1100" dirty="0">
                          <a:effectLst/>
                          <a:latin typeface="Helvetica Neue, Helvetica, Arial, sans-serif"/>
                        </a:rPr>
                        <a:t>- Analysis of true stories that illustrate the emotional dynamics and healing potential of restorative conference as compared to more punitive approaches;</a:t>
                      </a:r>
                      <a:r>
                        <a:rPr lang="en-US" sz="1100" dirty="0">
                          <a:effectLst/>
                        </a:rPr>
                        <a:t/>
                      </a:r>
                      <a:br>
                        <a:rPr lang="en-US" sz="1100" dirty="0">
                          <a:effectLst/>
                        </a:rPr>
                      </a:br>
                      <a:r>
                        <a:rPr lang="en-US" sz="1100" dirty="0">
                          <a:effectLst/>
                          <a:latin typeface="Helvetica Neue, Helvetica, Arial, sans-serif"/>
                        </a:rPr>
                        <a:t>-interactive exercises that help to identify who should be invited to a conference and how to prepare them for the conference;</a:t>
                      </a:r>
                      <a:r>
                        <a:rPr lang="en-US" sz="1100" dirty="0">
                          <a:effectLst/>
                        </a:rPr>
                        <a:t/>
                      </a:r>
                      <a:br>
                        <a:rPr lang="en-US" sz="1100" dirty="0">
                          <a:effectLst/>
                        </a:rPr>
                      </a:br>
                      <a:r>
                        <a:rPr lang="en-US" sz="1100" dirty="0">
                          <a:effectLst/>
                          <a:latin typeface="Helvetica Neue, Helvetica, Arial, sans-serif"/>
                        </a:rPr>
                        <a:t>- Role-plays to assist in developing the ability to facilitate a conference and apply restorative practices fundamental concepts; and</a:t>
                      </a:r>
                      <a:r>
                        <a:rPr lang="en-US" sz="1100" dirty="0">
                          <a:effectLst/>
                        </a:rPr>
                        <a:t/>
                      </a:r>
                      <a:br>
                        <a:rPr lang="en-US" sz="1100" dirty="0">
                          <a:effectLst/>
                        </a:rPr>
                      </a:br>
                      <a:r>
                        <a:rPr lang="en-US" sz="1100" dirty="0">
                          <a:effectLst/>
                          <a:latin typeface="Helvetica Neue, Helvetica, Arial, sans-serif"/>
                        </a:rPr>
                        <a:t>- Approaches to reintegrate people who have caused harm back into the community.</a:t>
                      </a:r>
                      <a:r>
                        <a:rPr lang="en-US" sz="900" dirty="0">
                          <a:effectLst/>
                        </a:rPr>
                        <a:t/>
                      </a:r>
                      <a:br>
                        <a:rPr lang="en-US" sz="900" dirty="0">
                          <a:effectLst/>
                        </a:rPr>
                      </a:br>
                      <a:r>
                        <a:rPr lang="en-US" sz="900" dirty="0">
                          <a:effectLst/>
                          <a:latin typeface="Helvetica Neue, Helvetica, Arial, sans-serif"/>
                        </a:rPr>
                        <a:t/>
                      </a:r>
                      <a:br>
                        <a:rPr lang="en-US" sz="900" dirty="0">
                          <a:effectLst/>
                          <a:latin typeface="Helvetica Neue, Helvetica, Arial, sans-serif"/>
                        </a:rPr>
                      </a:br>
                      <a:r>
                        <a:rPr lang="en-US" sz="900" dirty="0">
                          <a:effectLst/>
                        </a:rPr>
                        <a:t/>
                      </a:r>
                      <a:br>
                        <a:rPr lang="en-US" sz="900" dirty="0">
                          <a:effectLst/>
                        </a:rPr>
                      </a:br>
                      <a:r>
                        <a:rPr lang="en-US" sz="1200" b="1" i="0" dirty="0">
                          <a:effectLst/>
                          <a:latin typeface="Helvetica Neue, Helvetica, Arial, sans-serif"/>
                        </a:rPr>
                        <a:t>As part of Wayne RESA's course offerings, participation in Restorative Practices Days 1 &amp; 2 (Introduction of Restorative Practices &amp; Using Circles Effectively) is a prerequisite to attending Restorative Practices Days 3 &amp; 4 (Facilitating a Restorative Conference).</a:t>
                      </a:r>
                      <a:r>
                        <a:rPr lang="en-US" sz="1200" dirty="0">
                          <a:effectLst/>
                        </a:rPr>
                        <a:t/>
                      </a:r>
                      <a:br>
                        <a:rPr lang="en-US" sz="1200" dirty="0">
                          <a:effectLst/>
                        </a:rPr>
                      </a:br>
                      <a:r>
                        <a:rPr lang="en-US" sz="900" dirty="0">
                          <a:effectLst/>
                          <a:latin typeface="Helvetica Neue, Helvetica, Arial, sans-serif"/>
                        </a:rPr>
                        <a:t/>
                      </a:r>
                      <a:br>
                        <a:rPr lang="en-US" sz="900" dirty="0">
                          <a:effectLst/>
                          <a:latin typeface="Helvetica Neue, Helvetica, Arial, sans-serif"/>
                        </a:rPr>
                      </a:br>
                      <a:r>
                        <a:rPr lang="en-US" sz="900" dirty="0">
                          <a:effectLst/>
                        </a:rPr>
                        <a:t/>
                      </a:r>
                      <a:br>
                        <a:rPr lang="en-US" sz="900" dirty="0">
                          <a:effectLst/>
                        </a:rPr>
                      </a:br>
                      <a:r>
                        <a:rPr lang="en-US" sz="900" b="0" i="1" dirty="0">
                          <a:effectLst/>
                          <a:latin typeface="Helvetica Neue, Helvetica, Arial, sans-serif"/>
                        </a:rPr>
                        <a:t>Black Family Development, Inc., a licensed partner of the International Institute of Restorative Practices, facilitates this formal Restorative Practices training.</a:t>
                      </a:r>
                      <a:endParaRPr lang="en-US" sz="900" dirty="0"/>
                    </a:p>
                  </a:txBody>
                  <a:tcPr marL="7502" marR="7502" marT="7502" marB="7502" anchor="ctr">
                    <a:lnL>
                      <a:noFill/>
                    </a:lnL>
                    <a:lnR>
                      <a:noFill/>
                    </a:lnR>
                    <a:lnT>
                      <a:noFill/>
                    </a:lnT>
                    <a:lnB>
                      <a:noFill/>
                    </a:lnB>
                    <a:solidFill>
                      <a:srgbClr val="FFFFFF"/>
                    </a:solidFill>
                  </a:tcPr>
                </a:tc>
                <a:extLst>
                  <a:ext uri="{0D108BD9-81ED-4DB2-BD59-A6C34878D82A}">
                    <a16:rowId xmlns:a16="http://schemas.microsoft.com/office/drawing/2014/main" val="1347149555"/>
                  </a:ext>
                </a:extLst>
              </a:tr>
            </a:tbl>
          </a:graphicData>
        </a:graphic>
      </p:graphicFrame>
    </p:spTree>
    <p:extLst>
      <p:ext uri="{BB962C8B-B14F-4D97-AF65-F5344CB8AC3E}">
        <p14:creationId xmlns:p14="http://schemas.microsoft.com/office/powerpoint/2010/main" val="2498690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81" y="374997"/>
            <a:ext cx="9692640" cy="1325562"/>
          </a:xfrm>
        </p:spPr>
        <p:txBody>
          <a:bodyPr>
            <a:normAutofit/>
          </a:bodyPr>
          <a:lstStyle/>
          <a:p>
            <a:r>
              <a:rPr lang="en-US" sz="4000" dirty="0" smtClean="0">
                <a:latin typeface="Bodoni MT" panose="02070603080606020203" pitchFamily="18" charset="0"/>
              </a:rPr>
              <a:t>Resources</a:t>
            </a:r>
            <a:endParaRPr lang="en-US" sz="4000" dirty="0">
              <a:latin typeface="Bodoni MT" panose="02070603080606020203" pitchFamily="18" charset="0"/>
            </a:endParaRPr>
          </a:p>
        </p:txBody>
      </p:sp>
      <p:sp>
        <p:nvSpPr>
          <p:cNvPr id="3" name="Content Placeholder 2"/>
          <p:cNvSpPr>
            <a:spLocks noGrp="1"/>
          </p:cNvSpPr>
          <p:nvPr>
            <p:ph idx="1"/>
          </p:nvPr>
        </p:nvSpPr>
        <p:spPr>
          <a:xfrm>
            <a:off x="583205" y="1784072"/>
            <a:ext cx="8596668" cy="3880773"/>
          </a:xfrm>
        </p:spPr>
        <p:txBody>
          <a:bodyPr>
            <a:normAutofit fontScale="92500"/>
          </a:bodyPr>
          <a:lstStyle/>
          <a:p>
            <a:r>
              <a:rPr lang="en-US" sz="2400" dirty="0" smtClean="0">
                <a:hlinkClick r:id="rId2" tooltip="Wayne RESA PBIS Webpage"/>
              </a:rPr>
              <a:t>https</a:t>
            </a:r>
            <a:r>
              <a:rPr lang="en-US" sz="2400" dirty="0">
                <a:hlinkClick r:id="rId2" tooltip="Wayne RESA PBIS Webpage"/>
              </a:rPr>
              <a:t>://www.resa.net/curriculum/schoolwide-positive-behavioral-interventions-supports/</a:t>
            </a:r>
            <a:endParaRPr lang="en-US" sz="2400" dirty="0" smtClean="0">
              <a:latin typeface="Bodoni MT" panose="02070603080606020203" pitchFamily="18" charset="0"/>
            </a:endParaRPr>
          </a:p>
          <a:p>
            <a:r>
              <a:rPr lang="en-US" sz="2600" dirty="0" smtClean="0">
                <a:latin typeface="Bodoni MT" panose="02070603080606020203" pitchFamily="18" charset="0"/>
              </a:rPr>
              <a:t>International </a:t>
            </a:r>
            <a:r>
              <a:rPr lang="en-US" sz="2600" dirty="0">
                <a:latin typeface="Bodoni MT" panose="02070603080606020203" pitchFamily="18" charset="0"/>
              </a:rPr>
              <a:t>Institute for Restorative Practices </a:t>
            </a:r>
            <a:r>
              <a:rPr lang="en-US" sz="2600" dirty="0" smtClean="0">
                <a:latin typeface="Bodoni MT" panose="02070603080606020203" pitchFamily="18" charset="0"/>
                <a:hlinkClick r:id="rId3" tooltip="International Institute for Restorative Practices "/>
              </a:rPr>
              <a:t>www.iirp.edu</a:t>
            </a:r>
            <a:endParaRPr lang="en-US" sz="2600" dirty="0" smtClean="0">
              <a:latin typeface="Bodoni MT" panose="02070603080606020203" pitchFamily="18" charset="0"/>
            </a:endParaRPr>
          </a:p>
          <a:p>
            <a:r>
              <a:rPr lang="en-US" sz="2600" i="1" dirty="0" smtClean="0">
                <a:latin typeface="Bodoni MT" panose="02070603080606020203" pitchFamily="18" charset="0"/>
              </a:rPr>
              <a:t>Teaching </a:t>
            </a:r>
            <a:r>
              <a:rPr lang="en-US" sz="2600" i="1" dirty="0">
                <a:latin typeface="Bodoni MT" panose="02070603080606020203" pitchFamily="18" charset="0"/>
              </a:rPr>
              <a:t>Restorative Practices with Classroom Circles</a:t>
            </a:r>
            <a:r>
              <a:rPr lang="en-US" sz="2600" i="1" dirty="0" smtClean="0">
                <a:latin typeface="Bodoni MT" panose="02070603080606020203" pitchFamily="18" charset="0"/>
              </a:rPr>
              <a:t>,</a:t>
            </a:r>
            <a:r>
              <a:rPr lang="en-US" sz="2600" dirty="0" smtClean="0">
                <a:latin typeface="Bodoni MT" panose="02070603080606020203" pitchFamily="18" charset="0"/>
              </a:rPr>
              <a:t> </a:t>
            </a:r>
            <a:r>
              <a:rPr lang="en-US" sz="2600" dirty="0">
                <a:latin typeface="Bodoni MT" panose="02070603080606020203" pitchFamily="18" charset="0"/>
              </a:rPr>
              <a:t>Amos Clifford, Center for Restorative Practices</a:t>
            </a:r>
          </a:p>
          <a:p>
            <a:r>
              <a:rPr lang="en-US" sz="2600" i="1" dirty="0" err="1">
                <a:latin typeface="Bodoni MT" panose="02070603080606020203" pitchFamily="18" charset="0"/>
              </a:rPr>
              <a:t>RealJustice</a:t>
            </a:r>
            <a:r>
              <a:rPr lang="en-US" sz="2600" i="1" dirty="0">
                <a:latin typeface="Bodoni MT" panose="02070603080606020203" pitchFamily="18" charset="0"/>
              </a:rPr>
              <a:t> Conferencing Handbook: The New Real Justice Training Manual</a:t>
            </a:r>
            <a:r>
              <a:rPr lang="en-US" sz="2600" dirty="0">
                <a:latin typeface="Bodoni MT" panose="02070603080606020203" pitchFamily="18" charset="0"/>
              </a:rPr>
              <a:t>, Terry O’Connell, Ben </a:t>
            </a:r>
            <a:r>
              <a:rPr lang="en-US" sz="2600" dirty="0" err="1">
                <a:latin typeface="Bodoni MT" panose="02070603080606020203" pitchFamily="18" charset="0"/>
              </a:rPr>
              <a:t>Wachtel</a:t>
            </a:r>
            <a:r>
              <a:rPr lang="en-US" sz="2600" dirty="0">
                <a:latin typeface="Bodoni MT" panose="02070603080606020203" pitchFamily="18" charset="0"/>
              </a:rPr>
              <a:t>, Ted </a:t>
            </a:r>
            <a:r>
              <a:rPr lang="en-US" sz="2600" dirty="0" err="1" smtClean="0">
                <a:latin typeface="Bodoni MT" panose="02070603080606020203" pitchFamily="18" charset="0"/>
              </a:rPr>
              <a:t>Wachtel</a:t>
            </a:r>
            <a:endParaRPr lang="en-US" sz="2600" dirty="0" smtClean="0">
              <a:latin typeface="Bodoni MT" panose="02070603080606020203" pitchFamily="18" charset="0"/>
            </a:endParaRPr>
          </a:p>
          <a:p>
            <a:r>
              <a:rPr lang="en-US" sz="2600" dirty="0" smtClean="0">
                <a:latin typeface="Bodoni MT" panose="02070603080606020203" pitchFamily="18" charset="0"/>
                <a:hlinkClick r:id="rId4" tooltip="pbis.org"/>
              </a:rPr>
              <a:t>www.pbis.org</a:t>
            </a:r>
            <a:endParaRPr lang="en-US" sz="2600" dirty="0" smtClean="0">
              <a:latin typeface="Bodoni MT" panose="02070603080606020203" pitchFamily="18" charset="0"/>
            </a:endParaRPr>
          </a:p>
          <a:p>
            <a:endParaRPr lang="en-US" sz="2600" dirty="0">
              <a:latin typeface="Bodoni MT" panose="02070603080606020203" pitchFamily="18" charset="0"/>
            </a:endParaRPr>
          </a:p>
          <a:p>
            <a:pPr marL="0" indent="0">
              <a:buNone/>
            </a:pPr>
            <a:endParaRPr lang="en-US" dirty="0"/>
          </a:p>
        </p:txBody>
      </p:sp>
    </p:spTree>
    <p:extLst>
      <p:ext uri="{BB962C8B-B14F-4D97-AF65-F5344CB8AC3E}">
        <p14:creationId xmlns:p14="http://schemas.microsoft.com/office/powerpoint/2010/main" val="132555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Framework</a:t>
            </a:r>
            <a:endParaRPr lang="en-US" dirty="0"/>
          </a:p>
        </p:txBody>
      </p:sp>
      <p:sp>
        <p:nvSpPr>
          <p:cNvPr id="7" name="Oval Callout 6"/>
          <p:cNvSpPr/>
          <p:nvPr/>
        </p:nvSpPr>
        <p:spPr>
          <a:xfrm>
            <a:off x="1403927" y="1949941"/>
            <a:ext cx="6696363" cy="4081405"/>
          </a:xfrm>
          <a:prstGeom prst="wedgeEllipseCallout">
            <a:avLst/>
          </a:prstGeom>
          <a:solidFill>
            <a:srgbClr val="CCFF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a:solidFill>
                  <a:schemeClr val="tx1"/>
                </a:solidFill>
              </a:rPr>
              <a:t>“PBIS is a framework or approach for assisting school personnel in adopting and organizing evidence-based behavioral interventions into an integrated continuum that enhances academic and social outcomes for all students.” </a:t>
            </a:r>
            <a:endParaRPr lang="en-US" sz="2000" dirty="0" smtClean="0">
              <a:solidFill>
                <a:schemeClr val="tx1"/>
              </a:solidFill>
            </a:endParaRPr>
          </a:p>
          <a:p>
            <a:r>
              <a:rPr lang="en-US" sz="2000" dirty="0" smtClean="0">
                <a:hlinkClick r:id="rId2"/>
              </a:rPr>
              <a:t>https</a:t>
            </a:r>
            <a:r>
              <a:rPr lang="en-US" sz="2000" dirty="0">
                <a:hlinkClick r:id="rId2"/>
              </a:rPr>
              <a:t>://</a:t>
            </a:r>
            <a:r>
              <a:rPr lang="en-US" sz="2000" dirty="0">
                <a:hlinkClick r:id="rId2" tooltip="pbis.org"/>
              </a:rPr>
              <a:t>www.pbis.org</a:t>
            </a:r>
            <a:r>
              <a:rPr lang="en-US" sz="2000" dirty="0">
                <a:hlinkClick r:id="rId2"/>
              </a:rPr>
              <a:t>/</a:t>
            </a:r>
            <a:endParaRPr lang="en-US" sz="2000" dirty="0"/>
          </a:p>
        </p:txBody>
      </p:sp>
    </p:spTree>
    <p:extLst>
      <p:ext uri="{BB962C8B-B14F-4D97-AF65-F5344CB8AC3E}">
        <p14:creationId xmlns:p14="http://schemas.microsoft.com/office/powerpoint/2010/main" val="2784637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Thank you</a:t>
            </a:r>
            <a:endParaRPr lang="en-US" dirty="0">
              <a:solidFill>
                <a:schemeClr val="bg1"/>
              </a:solidFill>
            </a:endParaRPr>
          </a:p>
        </p:txBody>
      </p:sp>
      <p:pic>
        <p:nvPicPr>
          <p:cNvPr id="4" name="Content Placeholder 3" descr="Thank you"/>
          <p:cNvPicPr>
            <a:picLocks noGrp="1" noChangeAspect="1"/>
          </p:cNvPicPr>
          <p:nvPr>
            <p:ph idx="4294967295"/>
          </p:nvPr>
        </p:nvPicPr>
        <p:blipFill>
          <a:blip r:embed="rId2"/>
          <a:stretch>
            <a:fillRect/>
          </a:stretch>
        </p:blipFill>
        <p:spPr>
          <a:xfrm>
            <a:off x="2239861" y="1691322"/>
            <a:ext cx="6527800" cy="4351338"/>
          </a:xfrm>
          <a:prstGeom prst="rect">
            <a:avLst/>
          </a:prstGeom>
        </p:spPr>
      </p:pic>
    </p:spTree>
    <p:extLst>
      <p:ext uri="{BB962C8B-B14F-4D97-AF65-F5344CB8AC3E}">
        <p14:creationId xmlns:p14="http://schemas.microsoft.com/office/powerpoint/2010/main" val="3341868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5309" y="338051"/>
            <a:ext cx="9692640" cy="1325562"/>
          </a:xfrm>
        </p:spPr>
        <p:txBody>
          <a:bodyPr/>
          <a:lstStyle/>
          <a:p>
            <a:r>
              <a:rPr lang="en-US" dirty="0" smtClean="0"/>
              <a:t>PBIS </a:t>
            </a:r>
            <a:r>
              <a:rPr lang="en-US" dirty="0" smtClean="0"/>
              <a:t>Framework</a:t>
            </a:r>
            <a:r>
              <a:rPr lang="en-US" sz="100" dirty="0" smtClean="0"/>
              <a:t>2</a:t>
            </a:r>
            <a:endParaRPr lang="en-US" sz="100" dirty="0"/>
          </a:p>
        </p:txBody>
      </p:sp>
      <p:sp>
        <p:nvSpPr>
          <p:cNvPr id="6" name="Content Placeholder 5"/>
          <p:cNvSpPr>
            <a:spLocks noGrp="1"/>
          </p:cNvSpPr>
          <p:nvPr>
            <p:ph idx="1"/>
          </p:nvPr>
        </p:nvSpPr>
        <p:spPr>
          <a:xfrm>
            <a:off x="1117600" y="1663613"/>
            <a:ext cx="9208655" cy="4913746"/>
          </a:xfrm>
          <a:solidFill>
            <a:srgbClr val="CCFFFF"/>
          </a:solidFill>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endParaRPr lang="en-US" dirty="0"/>
          </a:p>
          <a:p>
            <a:r>
              <a:rPr lang="en-US" sz="2900" dirty="0" smtClean="0"/>
              <a:t>A </a:t>
            </a:r>
            <a:r>
              <a:rPr lang="en-US" sz="2900" b="1" i="1" dirty="0"/>
              <a:t>systems-based </a:t>
            </a:r>
            <a:r>
              <a:rPr lang="en-US" sz="2900" dirty="0"/>
              <a:t>strategy to create a “host environment” in schools to reduce problem behaviors and improve school climate </a:t>
            </a:r>
          </a:p>
          <a:p>
            <a:r>
              <a:rPr lang="en-US" sz="2900" dirty="0" smtClean="0"/>
              <a:t>Three-tier intervention </a:t>
            </a:r>
            <a:r>
              <a:rPr lang="en-US" sz="2900" dirty="0"/>
              <a:t>logic</a:t>
            </a:r>
          </a:p>
          <a:p>
            <a:r>
              <a:rPr lang="en-US" sz="2900" dirty="0" smtClean="0"/>
              <a:t>Behavioral </a:t>
            </a:r>
            <a:r>
              <a:rPr lang="en-US" sz="2900" dirty="0"/>
              <a:t>interventions</a:t>
            </a:r>
          </a:p>
          <a:p>
            <a:r>
              <a:rPr lang="en-US" sz="2900" dirty="0" smtClean="0"/>
              <a:t>Team-based </a:t>
            </a:r>
            <a:r>
              <a:rPr lang="en-US" sz="2900" dirty="0"/>
              <a:t>planning </a:t>
            </a:r>
            <a:r>
              <a:rPr lang="en-US" sz="2900" dirty="0" smtClean="0"/>
              <a:t>and implementation</a:t>
            </a:r>
            <a:endParaRPr lang="en-US" sz="2900" dirty="0"/>
          </a:p>
          <a:p>
            <a:r>
              <a:rPr lang="en-US" sz="2900" dirty="0" smtClean="0"/>
              <a:t>Systematic </a:t>
            </a:r>
            <a:r>
              <a:rPr lang="en-US" sz="2900" dirty="0"/>
              <a:t>use </a:t>
            </a:r>
            <a:r>
              <a:rPr lang="en-US" sz="2900" dirty="0" smtClean="0"/>
              <a:t>of student-level behavior</a:t>
            </a:r>
          </a:p>
          <a:p>
            <a:r>
              <a:rPr lang="en-US" sz="2900" dirty="0" smtClean="0"/>
              <a:t>Data to support </a:t>
            </a:r>
            <a:r>
              <a:rPr lang="en-US" sz="2900" dirty="0"/>
              <a:t>decisions </a:t>
            </a:r>
            <a:r>
              <a:rPr lang="en-US" sz="2900" dirty="0" smtClean="0"/>
              <a:t>and improve </a:t>
            </a:r>
            <a:r>
              <a:rPr lang="en-US" sz="2900" dirty="0"/>
              <a:t>program implementation</a:t>
            </a:r>
          </a:p>
          <a:p>
            <a:r>
              <a:rPr lang="en-US" sz="2900" dirty="0" smtClean="0"/>
              <a:t>Systematic </a:t>
            </a:r>
            <a:r>
              <a:rPr lang="en-US" sz="2900" dirty="0"/>
              <a:t>use of </a:t>
            </a:r>
            <a:r>
              <a:rPr lang="en-US" sz="2900" dirty="0" smtClean="0"/>
              <a:t>intervention fidelity assessments to guide </a:t>
            </a:r>
            <a:r>
              <a:rPr lang="en-US" sz="2900" dirty="0"/>
              <a:t>implementation</a:t>
            </a:r>
          </a:p>
          <a:p>
            <a:r>
              <a:rPr lang="en-US" sz="2900" b="1" i="1" dirty="0" smtClean="0"/>
              <a:t>NOT </a:t>
            </a:r>
            <a:r>
              <a:rPr lang="en-US" sz="2900" b="1" i="1" dirty="0"/>
              <a:t>a </a:t>
            </a:r>
            <a:r>
              <a:rPr lang="en-US" sz="2900" b="1" i="1" dirty="0" smtClean="0"/>
              <a:t>single “</a:t>
            </a:r>
            <a:r>
              <a:rPr lang="en-US" sz="2900" b="1" i="1" dirty="0"/>
              <a:t>program” but </a:t>
            </a:r>
            <a:r>
              <a:rPr lang="en-US" sz="2900" b="1" i="1" dirty="0" smtClean="0"/>
              <a:t>rather the </a:t>
            </a:r>
            <a:r>
              <a:rPr lang="en-US" sz="2900" b="1" i="1" dirty="0"/>
              <a:t>“vessel” </a:t>
            </a:r>
            <a:r>
              <a:rPr lang="en-US" sz="2900" b="1" i="1" dirty="0" smtClean="0"/>
              <a:t>for many </a:t>
            </a:r>
            <a:r>
              <a:rPr lang="en-US" sz="2900" b="1" i="1" dirty="0"/>
              <a:t>approaches</a:t>
            </a:r>
            <a:endParaRPr lang="en-US" sz="2900" dirty="0"/>
          </a:p>
          <a:p>
            <a:endParaRPr lang="en-US" dirty="0"/>
          </a:p>
          <a:p>
            <a:pPr marL="0" indent="0">
              <a:buNone/>
            </a:pPr>
            <a:r>
              <a:rPr lang="en-US" dirty="0"/>
              <a:t>Integrating Multiple Evidence-Based and Promising Practices in Schools (jeffs@uoregon.edu)Integrating Multiple Evidence-Based and Promising Practices in Schools (jeffs@uoregon.edu) </a:t>
            </a:r>
          </a:p>
        </p:txBody>
      </p:sp>
    </p:spTree>
    <p:extLst>
      <p:ext uri="{BB962C8B-B14F-4D97-AF65-F5344CB8AC3E}">
        <p14:creationId xmlns:p14="http://schemas.microsoft.com/office/powerpoint/2010/main" val="26151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0" y="430415"/>
            <a:ext cx="9692640" cy="1325562"/>
          </a:xfrm>
        </p:spPr>
        <p:txBody>
          <a:bodyPr/>
          <a:lstStyle/>
          <a:p>
            <a:r>
              <a:rPr lang="en-US" dirty="0" smtClean="0">
                <a:latin typeface="Bodoni MT" panose="02070603080606020203" pitchFamily="18" charset="0"/>
              </a:rPr>
              <a:t>Why Consider Restorative Practices?</a:t>
            </a:r>
            <a:endParaRPr lang="en-US" dirty="0">
              <a:latin typeface="Bodoni MT" panose="02070603080606020203" pitchFamily="18" charset="0"/>
            </a:endParaRPr>
          </a:p>
        </p:txBody>
      </p:sp>
      <p:sp>
        <p:nvSpPr>
          <p:cNvPr id="3" name="Content Placeholder 2"/>
          <p:cNvSpPr>
            <a:spLocks noGrp="1"/>
          </p:cNvSpPr>
          <p:nvPr>
            <p:ph idx="1"/>
          </p:nvPr>
        </p:nvSpPr>
        <p:spPr>
          <a:xfrm>
            <a:off x="643852" y="2031280"/>
            <a:ext cx="8596668" cy="3880773"/>
          </a:xfrm>
        </p:spPr>
        <p:txBody>
          <a:bodyPr>
            <a:noAutofit/>
          </a:bodyPr>
          <a:lstStyle/>
          <a:p>
            <a:r>
              <a:rPr lang="en-US" sz="2000" dirty="0" smtClean="0">
                <a:latin typeface="Bodoni MT" panose="02070603080606020203" pitchFamily="18" charset="0"/>
              </a:rPr>
              <a:t>The “Rethink Discipline” Law, enacted in August 2017, requires that schools consider the use of restorative practices and “lesser interventions” prior to a suspension or expulsion of a student.</a:t>
            </a:r>
          </a:p>
          <a:p>
            <a:r>
              <a:rPr lang="en-US" sz="2000" dirty="0" smtClean="0">
                <a:latin typeface="Bodoni MT" panose="02070603080606020203" pitchFamily="18" charset="0"/>
              </a:rPr>
              <a:t>Restorative Practices can positively influence school climate and culture as well as provide alternatives to suspension for students who need Tier 2 &amp; Tier 3 interventions. </a:t>
            </a:r>
          </a:p>
          <a:p>
            <a:r>
              <a:rPr lang="en-US" sz="2000" dirty="0" smtClean="0">
                <a:latin typeface="Bodoni MT" panose="02070603080606020203" pitchFamily="18" charset="0"/>
              </a:rPr>
              <a:t>RP promotes teaching empathy, taking responsibility for behavior, and providing restitution to the victims of an incident. </a:t>
            </a:r>
          </a:p>
          <a:p>
            <a:r>
              <a:rPr lang="en-US" sz="2000" dirty="0" smtClean="0">
                <a:latin typeface="Bodoni MT" panose="02070603080606020203" pitchFamily="18" charset="0"/>
              </a:rPr>
              <a:t>Punishment-based consequences often do not go far enough and do not teach students how to take responsibility or repair the harm they have caused. </a:t>
            </a:r>
          </a:p>
          <a:p>
            <a:r>
              <a:rPr lang="en-US" sz="2000" dirty="0" smtClean="0">
                <a:latin typeface="Bodoni MT" panose="02070603080606020203" pitchFamily="18" charset="0"/>
              </a:rPr>
              <a:t>RP are restorative for both the offender and the victim.</a:t>
            </a:r>
          </a:p>
        </p:txBody>
      </p:sp>
    </p:spTree>
    <p:extLst>
      <p:ext uri="{BB962C8B-B14F-4D97-AF65-F5344CB8AC3E}">
        <p14:creationId xmlns:p14="http://schemas.microsoft.com/office/powerpoint/2010/main" val="144997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2" y="212436"/>
            <a:ext cx="9324110" cy="1463965"/>
          </a:xfrm>
        </p:spPr>
        <p:txBody>
          <a:bodyPr>
            <a:normAutofit fontScale="90000"/>
          </a:bodyPr>
          <a:lstStyle/>
          <a:p>
            <a:r>
              <a:rPr lang="en-US" dirty="0" smtClean="0">
                <a:latin typeface="Bodoni MT" panose="02070603080606020203" pitchFamily="18" charset="0"/>
              </a:rPr>
              <a:t>Rethink Discipline</a:t>
            </a:r>
            <a:br>
              <a:rPr lang="en-US" dirty="0" smtClean="0">
                <a:latin typeface="Bodoni MT" panose="02070603080606020203" pitchFamily="18" charset="0"/>
              </a:rPr>
            </a:br>
            <a:r>
              <a:rPr lang="en-US" dirty="0" smtClean="0">
                <a:latin typeface="Bodoni MT" panose="02070603080606020203" pitchFamily="18" charset="0"/>
              </a:rPr>
              <a:t>Effective August 1, 2017 </a:t>
            </a:r>
            <a:br>
              <a:rPr lang="en-US" dirty="0" smtClean="0">
                <a:latin typeface="Bodoni MT" panose="02070603080606020203" pitchFamily="18" charset="0"/>
              </a:rPr>
            </a:br>
            <a:r>
              <a:rPr lang="en-US" sz="2100" b="1" dirty="0">
                <a:latin typeface="Bodoni MT" panose="02070603080606020203" pitchFamily="18" charset="0"/>
              </a:rPr>
              <a:t>Michigan School Code</a:t>
            </a:r>
          </a:p>
        </p:txBody>
      </p:sp>
      <p:sp>
        <p:nvSpPr>
          <p:cNvPr id="3" name="Content Placeholder 2"/>
          <p:cNvSpPr>
            <a:spLocks noGrp="1"/>
          </p:cNvSpPr>
          <p:nvPr>
            <p:ph idx="1"/>
          </p:nvPr>
        </p:nvSpPr>
        <p:spPr>
          <a:xfrm>
            <a:off x="1124529" y="1856509"/>
            <a:ext cx="8153400" cy="4867564"/>
          </a:xfrm>
        </p:spPr>
        <p:txBody>
          <a:bodyPr>
            <a:normAutofit fontScale="70000" lnSpcReduction="20000"/>
          </a:bodyPr>
          <a:lstStyle/>
          <a:p>
            <a:pPr marL="0" indent="0" algn="just">
              <a:buNone/>
            </a:pPr>
            <a:r>
              <a:rPr lang="en-US" sz="2300" dirty="0" smtClean="0">
                <a:solidFill>
                  <a:srgbClr val="000000"/>
                </a:solidFill>
                <a:latin typeface="Bodoni MT" panose="02070603080606020203" pitchFamily="18" charset="0"/>
              </a:rPr>
              <a:t>Sec</a:t>
            </a:r>
            <a:r>
              <a:rPr lang="en-US" sz="2300" dirty="0">
                <a:solidFill>
                  <a:srgbClr val="000000"/>
                </a:solidFill>
                <a:latin typeface="Bodoni MT" panose="02070603080606020203" pitchFamily="18" charset="0"/>
              </a:rPr>
              <a:t>. 1310d. (1) </a:t>
            </a:r>
            <a:r>
              <a:rPr lang="en-US" sz="2300" dirty="0">
                <a:solidFill>
                  <a:srgbClr val="FF0000"/>
                </a:solidFill>
                <a:latin typeface="Bodoni MT" panose="02070603080606020203" pitchFamily="18" charset="0"/>
              </a:rPr>
              <a:t>Before suspending </a:t>
            </a:r>
            <a:r>
              <a:rPr lang="en-US" sz="2300" dirty="0">
                <a:solidFill>
                  <a:srgbClr val="000000"/>
                </a:solidFill>
                <a:latin typeface="Bodoni MT" panose="02070603080606020203" pitchFamily="18" charset="0"/>
              </a:rPr>
              <a:t>or expelling a pupil under section 1310, 1311(1), 1311(2), or 1311a, the board of a school district or intermediate school district or board of directors of a public school academy, or a superintendent, school principal, or other designee under section 1311(1), </a:t>
            </a:r>
            <a:r>
              <a:rPr lang="en-US" sz="2300" dirty="0">
                <a:solidFill>
                  <a:srgbClr val="FF0000"/>
                </a:solidFill>
                <a:latin typeface="Bodoni MT" panose="02070603080606020203" pitchFamily="18" charset="0"/>
              </a:rPr>
              <a:t>shall consider each of the following factors</a:t>
            </a:r>
            <a:r>
              <a:rPr lang="en-US" sz="2300" dirty="0">
                <a:solidFill>
                  <a:srgbClr val="000000"/>
                </a:solidFill>
                <a:latin typeface="Bodoni MT" panose="02070603080606020203" pitchFamily="18" charset="0"/>
              </a:rPr>
              <a:t>:</a:t>
            </a:r>
          </a:p>
          <a:p>
            <a:pPr algn="just"/>
            <a:r>
              <a:rPr lang="en-US" sz="2300" dirty="0">
                <a:solidFill>
                  <a:srgbClr val="000000"/>
                </a:solidFill>
                <a:latin typeface="Bodoni MT" panose="02070603080606020203" pitchFamily="18" charset="0"/>
              </a:rPr>
              <a:t>(a) The pupil’s age.</a:t>
            </a:r>
          </a:p>
          <a:p>
            <a:pPr algn="just"/>
            <a:r>
              <a:rPr lang="en-US" sz="2300" dirty="0">
                <a:solidFill>
                  <a:srgbClr val="000000"/>
                </a:solidFill>
                <a:latin typeface="Bodoni MT" panose="02070603080606020203" pitchFamily="18" charset="0"/>
              </a:rPr>
              <a:t>(b) The pupil’s disciplinary history.</a:t>
            </a:r>
          </a:p>
          <a:p>
            <a:pPr algn="just"/>
            <a:r>
              <a:rPr lang="en-US" sz="2300" dirty="0">
                <a:solidFill>
                  <a:srgbClr val="000000"/>
                </a:solidFill>
                <a:latin typeface="Bodoni MT" panose="02070603080606020203" pitchFamily="18" charset="0"/>
              </a:rPr>
              <a:t>(c) Whether the pupil is a student with a disability.</a:t>
            </a:r>
          </a:p>
          <a:p>
            <a:pPr algn="just"/>
            <a:r>
              <a:rPr lang="en-US" sz="2300" dirty="0">
                <a:solidFill>
                  <a:srgbClr val="000000"/>
                </a:solidFill>
                <a:latin typeface="Bodoni MT" panose="02070603080606020203" pitchFamily="18" charset="0"/>
              </a:rPr>
              <a:t>(d) The seriousness of the violation or behavior committed by the pupil.</a:t>
            </a:r>
          </a:p>
          <a:p>
            <a:pPr algn="just"/>
            <a:r>
              <a:rPr lang="en-US" sz="2300" dirty="0">
                <a:solidFill>
                  <a:srgbClr val="000000"/>
                </a:solidFill>
                <a:latin typeface="Bodoni MT" panose="02070603080606020203" pitchFamily="18" charset="0"/>
              </a:rPr>
              <a:t>(e) Whether the violation or behavior committed by the pupil threatened the safety of any pupil or staff member.</a:t>
            </a:r>
          </a:p>
          <a:p>
            <a:pPr algn="just"/>
            <a:r>
              <a:rPr lang="en-US" sz="2300" dirty="0">
                <a:solidFill>
                  <a:schemeClr val="tx1"/>
                </a:solidFill>
                <a:latin typeface="Bodoni MT" panose="02070603080606020203" pitchFamily="18" charset="0"/>
              </a:rPr>
              <a:t>(f) Whether </a:t>
            </a:r>
            <a:r>
              <a:rPr lang="en-US" sz="2300" dirty="0">
                <a:solidFill>
                  <a:srgbClr val="FF0000"/>
                </a:solidFill>
                <a:latin typeface="Bodoni MT" panose="02070603080606020203" pitchFamily="18" charset="0"/>
              </a:rPr>
              <a:t>restorative practices </a:t>
            </a:r>
            <a:r>
              <a:rPr lang="en-US" sz="2300" dirty="0">
                <a:solidFill>
                  <a:schemeClr val="tx1"/>
                </a:solidFill>
                <a:latin typeface="Bodoni MT" panose="02070603080606020203" pitchFamily="18" charset="0"/>
              </a:rPr>
              <a:t>will be used to address the violation or behavior committed by the pupil.</a:t>
            </a:r>
          </a:p>
          <a:p>
            <a:pPr algn="just"/>
            <a:r>
              <a:rPr lang="en-US" sz="2300" dirty="0">
                <a:solidFill>
                  <a:schemeClr val="tx1"/>
                </a:solidFill>
                <a:latin typeface="Bodoni MT" panose="02070603080606020203" pitchFamily="18" charset="0"/>
              </a:rPr>
              <a:t>(g) Whether a </a:t>
            </a:r>
            <a:r>
              <a:rPr lang="en-US" sz="2300" dirty="0">
                <a:solidFill>
                  <a:srgbClr val="FF0000"/>
                </a:solidFill>
                <a:latin typeface="Bodoni MT" panose="02070603080606020203" pitchFamily="18" charset="0"/>
              </a:rPr>
              <a:t>lesser intervention </a:t>
            </a:r>
            <a:r>
              <a:rPr lang="en-US" sz="2300" dirty="0">
                <a:solidFill>
                  <a:schemeClr val="tx1"/>
                </a:solidFill>
                <a:latin typeface="Bodoni MT" panose="02070603080606020203" pitchFamily="18" charset="0"/>
              </a:rPr>
              <a:t>would properly address the violation or behavior committed by the pupil</a:t>
            </a:r>
            <a:r>
              <a:rPr lang="en-US" sz="2300" dirty="0" smtClean="0">
                <a:solidFill>
                  <a:schemeClr val="tx1"/>
                </a:solidFill>
                <a:latin typeface="Bodoni MT" panose="02070603080606020203" pitchFamily="18" charset="0"/>
              </a:rPr>
              <a:t>.</a:t>
            </a:r>
          </a:p>
          <a:p>
            <a:pPr marL="0" indent="0">
              <a:buNone/>
            </a:pPr>
            <a:r>
              <a:rPr lang="en-US" dirty="0" smtClean="0">
                <a:latin typeface="Bodoni MT" panose="02070603080606020203" pitchFamily="18" charset="0"/>
              </a:rPr>
              <a:t>Does </a:t>
            </a:r>
            <a:r>
              <a:rPr lang="en-US" dirty="0">
                <a:latin typeface="Bodoni MT" panose="02070603080606020203" pitchFamily="18" charset="0"/>
              </a:rPr>
              <a:t>not apply to a student being expelled for possession of a </a:t>
            </a:r>
            <a:r>
              <a:rPr lang="en-US" dirty="0" smtClean="0">
                <a:latin typeface="Bodoni MT" panose="02070603080606020203" pitchFamily="18" charset="0"/>
              </a:rPr>
              <a:t>firearm</a:t>
            </a:r>
            <a:endParaRPr lang="en-US" dirty="0">
              <a:latin typeface="Bodoni MT" panose="02070603080606020203" pitchFamily="18" charset="0"/>
            </a:endParaRPr>
          </a:p>
        </p:txBody>
      </p:sp>
    </p:spTree>
    <p:extLst>
      <p:ext uri="{BB962C8B-B14F-4D97-AF65-F5344CB8AC3E}">
        <p14:creationId xmlns:p14="http://schemas.microsoft.com/office/powerpoint/2010/main" val="10070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additive="base">
                                        <p:cTn id="1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 calcmode="lin" valueType="num">
                                      <p:cBhvr additive="base">
                                        <p:cTn id="2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Why Consider Restorative </a:t>
            </a:r>
            <a:r>
              <a:rPr lang="en-US" dirty="0" smtClean="0">
                <a:latin typeface="Bodoni MT" panose="02070603080606020203" pitchFamily="18" charset="0"/>
              </a:rPr>
              <a:t>Practices?</a:t>
            </a:r>
            <a:r>
              <a:rPr lang="en-US" sz="100" dirty="0" smtClean="0">
                <a:latin typeface="Bodoni MT" panose="02070603080606020203" pitchFamily="18" charset="0"/>
              </a:rPr>
              <a:t>2</a:t>
            </a:r>
            <a:endParaRPr lang="en-US" sz="100" dirty="0">
              <a:latin typeface="Bodoni MT" panose="02070603080606020203" pitchFamily="18" charset="0"/>
            </a:endParaRPr>
          </a:p>
        </p:txBody>
      </p:sp>
      <p:sp>
        <p:nvSpPr>
          <p:cNvPr id="3" name="Content Placeholder 2"/>
          <p:cNvSpPr>
            <a:spLocks noGrp="1"/>
          </p:cNvSpPr>
          <p:nvPr>
            <p:ph idx="1"/>
          </p:nvPr>
        </p:nvSpPr>
        <p:spPr>
          <a:xfrm>
            <a:off x="1261872" y="2170545"/>
            <a:ext cx="8595360" cy="4351337"/>
          </a:xfrm>
        </p:spPr>
        <p:txBody>
          <a:bodyPr/>
          <a:lstStyle/>
          <a:p>
            <a:r>
              <a:rPr lang="en-US" sz="2400" dirty="0">
                <a:latin typeface="Bodoni MT" panose="02070603080606020203" pitchFamily="18" charset="0"/>
              </a:rPr>
              <a:t>Strong relationships motivate change. </a:t>
            </a:r>
            <a:endParaRPr lang="en-US" sz="2400" dirty="0" smtClean="0">
              <a:latin typeface="Bodoni MT" panose="02070603080606020203" pitchFamily="18" charset="0"/>
            </a:endParaRPr>
          </a:p>
          <a:p>
            <a:r>
              <a:rPr lang="en-US" sz="2400" dirty="0" smtClean="0">
                <a:latin typeface="Bodoni MT" panose="02070603080606020203" pitchFamily="18" charset="0"/>
              </a:rPr>
              <a:t>PBIS &amp; Restorative Practices both focus on strengthening relationships.</a:t>
            </a:r>
          </a:p>
          <a:p>
            <a:r>
              <a:rPr lang="en-US" sz="2400" dirty="0" smtClean="0">
                <a:latin typeface="Bodoni MT" panose="02070603080606020203" pitchFamily="18" charset="0"/>
              </a:rPr>
              <a:t>PBIS &amp; Restorative Practices Video from the National Forum:</a:t>
            </a:r>
            <a:endParaRPr lang="en-US" sz="2400" dirty="0">
              <a:latin typeface="Bodoni MT" panose="02070603080606020203" pitchFamily="18" charset="0"/>
            </a:endParaRPr>
          </a:p>
          <a:p>
            <a:pPr marL="0" indent="0" algn="ctr">
              <a:buNone/>
            </a:pPr>
            <a:r>
              <a:rPr lang="en-US" dirty="0" smtClean="0">
                <a:solidFill>
                  <a:schemeClr val="tx1">
                    <a:lumMod val="95000"/>
                    <a:lumOff val="5000"/>
                  </a:schemeClr>
                </a:solidFill>
                <a:hlinkClick r:id="rId2" tooltip="PBIS &amp; Restorative Practices Video from the National Forum"/>
              </a:rPr>
              <a:t>https</a:t>
            </a:r>
            <a:r>
              <a:rPr lang="en-US" dirty="0">
                <a:solidFill>
                  <a:schemeClr val="tx1">
                    <a:lumMod val="95000"/>
                    <a:lumOff val="5000"/>
                  </a:schemeClr>
                </a:solidFill>
                <a:hlinkClick r:id="rId2" tooltip="PBIS &amp; Restorative Practices Video from the National Forum"/>
              </a:rPr>
              <a:t>://</a:t>
            </a:r>
            <a:r>
              <a:rPr lang="en-US" dirty="0" smtClean="0">
                <a:solidFill>
                  <a:schemeClr val="tx1">
                    <a:lumMod val="95000"/>
                    <a:lumOff val="5000"/>
                  </a:schemeClr>
                </a:solidFill>
                <a:hlinkClick r:id="rId2" tooltip="PBIS &amp; Restorative Practices Video from the National Forum"/>
              </a:rPr>
              <a:t>www.youtube.com/watch?v=ORBp0Witx58&amp;feature=youtu.be</a:t>
            </a:r>
            <a:endParaRPr lang="en-US" dirty="0" smtClean="0">
              <a:solidFill>
                <a:schemeClr val="tx1">
                  <a:lumMod val="95000"/>
                  <a:lumOff val="5000"/>
                </a:schemeClr>
              </a:solidFill>
            </a:endParaRPr>
          </a:p>
          <a:p>
            <a:endParaRPr lang="en-US" dirty="0"/>
          </a:p>
        </p:txBody>
      </p:sp>
      <p:pic>
        <p:nvPicPr>
          <p:cNvPr id="4" name="Picture 3" descr="Having strong relationships with educators: teachers, mentors, or other positive adult role models, is among the strongest protective predictors in a student's life."/>
          <p:cNvPicPr>
            <a:picLocks noChangeAspect="1"/>
          </p:cNvPicPr>
          <p:nvPr/>
        </p:nvPicPr>
        <p:blipFill>
          <a:blip r:embed="rId3"/>
          <a:stretch>
            <a:fillRect/>
          </a:stretch>
        </p:blipFill>
        <p:spPr>
          <a:xfrm>
            <a:off x="3484129" y="4589867"/>
            <a:ext cx="3886489" cy="2079797"/>
          </a:xfrm>
          <a:prstGeom prst="rect">
            <a:avLst/>
          </a:prstGeom>
        </p:spPr>
      </p:pic>
    </p:spTree>
    <p:extLst>
      <p:ext uri="{BB962C8B-B14F-4D97-AF65-F5344CB8AC3E}">
        <p14:creationId xmlns:p14="http://schemas.microsoft.com/office/powerpoint/2010/main" val="1064230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Restorative Practices on a Continuum</a:t>
            </a:r>
            <a:endParaRPr lang="en-US" dirty="0">
              <a:latin typeface="Bodoni MT" panose="02070603080606020203" pitchFamily="18" charset="0"/>
            </a:endParaRPr>
          </a:p>
        </p:txBody>
      </p:sp>
      <p:sp>
        <p:nvSpPr>
          <p:cNvPr id="3" name="Content Placeholder 2"/>
          <p:cNvSpPr>
            <a:spLocks noGrp="1"/>
          </p:cNvSpPr>
          <p:nvPr>
            <p:ph idx="1"/>
          </p:nvPr>
        </p:nvSpPr>
        <p:spPr>
          <a:xfrm>
            <a:off x="331548" y="1762041"/>
            <a:ext cx="9814404" cy="3457573"/>
          </a:xfrm>
        </p:spPr>
        <p:txBody>
          <a:bodyPr>
            <a:noAutofit/>
          </a:bodyPr>
          <a:lstStyle/>
          <a:p>
            <a:r>
              <a:rPr lang="en-US" sz="2000" dirty="0" smtClean="0">
                <a:latin typeface="Bodoni MT" panose="02070603080606020203" pitchFamily="18" charset="0"/>
              </a:rPr>
              <a:t>Restorative interventions follow a continuum from informal to increasingly formal.</a:t>
            </a:r>
          </a:p>
          <a:p>
            <a:r>
              <a:rPr lang="en-US" sz="2000" dirty="0" smtClean="0">
                <a:latin typeface="Bodoni MT" panose="02070603080606020203" pitchFamily="18" charset="0"/>
              </a:rPr>
              <a:t>At the beginning of the continuum is the use of affective statements and questions that can be used in any setting school-wide.</a:t>
            </a:r>
          </a:p>
          <a:p>
            <a:r>
              <a:rPr lang="en-US" sz="2000" dirty="0" smtClean="0">
                <a:latin typeface="Bodoni MT" panose="02070603080606020203" pitchFamily="18" charset="0"/>
              </a:rPr>
              <a:t>Use of such language can promote a restorative school culture.</a:t>
            </a:r>
          </a:p>
          <a:p>
            <a:r>
              <a:rPr lang="en-US" sz="2000" dirty="0" smtClean="0">
                <a:latin typeface="Bodoni MT" panose="02070603080606020203" pitchFamily="18" charset="0"/>
              </a:rPr>
              <a:t>Small conferences or circles are more targeted interventions that require more time and planning.</a:t>
            </a:r>
          </a:p>
          <a:p>
            <a:r>
              <a:rPr lang="en-US" sz="2000" dirty="0" smtClean="0">
                <a:latin typeface="Bodoni MT" panose="02070603080606020203" pitchFamily="18" charset="0"/>
              </a:rPr>
              <a:t>Formal restorative conferences involve a facilitator, willing participants, are scripted, and are specific to an individual incident</a:t>
            </a:r>
            <a:r>
              <a:rPr lang="en-US" sz="2000" dirty="0" smtClean="0"/>
              <a:t>.</a:t>
            </a:r>
            <a:endParaRPr lang="en-US" sz="2000" dirty="0"/>
          </a:p>
        </p:txBody>
      </p:sp>
      <p:pic>
        <p:nvPicPr>
          <p:cNvPr id="1026" name="Picture 2"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855" y="5278993"/>
            <a:ext cx="6288476" cy="121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9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Restorative Practices within Tier 1</a:t>
            </a:r>
            <a:endParaRPr lang="en-US" dirty="0">
              <a:latin typeface="Bodoni MT" panose="02070603080606020203" pitchFamily="18" charset="0"/>
            </a:endParaRPr>
          </a:p>
        </p:txBody>
      </p:sp>
      <p:sp>
        <p:nvSpPr>
          <p:cNvPr id="3" name="Content Placeholder 2"/>
          <p:cNvSpPr>
            <a:spLocks noGrp="1"/>
          </p:cNvSpPr>
          <p:nvPr>
            <p:ph idx="1"/>
          </p:nvPr>
        </p:nvSpPr>
        <p:spPr>
          <a:xfrm>
            <a:off x="695807" y="1879695"/>
            <a:ext cx="8596668" cy="3880773"/>
          </a:xfrm>
        </p:spPr>
        <p:txBody>
          <a:bodyPr>
            <a:noAutofit/>
          </a:bodyPr>
          <a:lstStyle/>
          <a:p>
            <a:r>
              <a:rPr lang="en-US" sz="2200" dirty="0" smtClean="0">
                <a:latin typeface="Bodoni MT" panose="02070603080606020203" pitchFamily="18" charset="0"/>
              </a:rPr>
              <a:t>Goal is to create school-wide systems that use restorative language and interventions.</a:t>
            </a:r>
          </a:p>
          <a:p>
            <a:r>
              <a:rPr lang="en-US" sz="2200" dirty="0" smtClean="0">
                <a:latin typeface="Bodoni MT" panose="02070603080606020203" pitchFamily="18" charset="0"/>
              </a:rPr>
              <a:t>Restorative language that uses affective statements and questions promotes an empathic culture.</a:t>
            </a:r>
          </a:p>
          <a:p>
            <a:r>
              <a:rPr lang="en-US" sz="2200" dirty="0" smtClean="0">
                <a:latin typeface="Bodoni MT" panose="02070603080606020203" pitchFamily="18" charset="0"/>
              </a:rPr>
              <a:t>Community-building circles promote community, safety, and harmony within the classroom and school.</a:t>
            </a:r>
          </a:p>
          <a:p>
            <a:r>
              <a:rPr lang="en-US" sz="2200" dirty="0" smtClean="0">
                <a:latin typeface="Bodoni MT" panose="02070603080606020203" pitchFamily="18" charset="0"/>
              </a:rPr>
              <a:t>“Restorative justice is a philosophy, not a model, and ought to guide the way one acts in all of one’s dealings.” –</a:t>
            </a:r>
            <a:r>
              <a:rPr lang="en-US" sz="2200" i="1" dirty="0" err="1" smtClean="0">
                <a:latin typeface="Bodoni MT" panose="02070603080606020203" pitchFamily="18" charset="0"/>
              </a:rPr>
              <a:t>RealJustice</a:t>
            </a:r>
            <a:r>
              <a:rPr lang="en-US" sz="2200" i="1" dirty="0" smtClean="0">
                <a:latin typeface="Bodoni MT" panose="02070603080606020203" pitchFamily="18" charset="0"/>
              </a:rPr>
              <a:t> Conferencing Handbook</a:t>
            </a:r>
            <a:endParaRPr lang="en-US" sz="2200" i="1" dirty="0">
              <a:latin typeface="Bodoni MT" panose="02070603080606020203" pitchFamily="18" charset="0"/>
            </a:endParaRPr>
          </a:p>
        </p:txBody>
      </p:sp>
    </p:spTree>
    <p:extLst>
      <p:ext uri="{BB962C8B-B14F-4D97-AF65-F5344CB8AC3E}">
        <p14:creationId xmlns:p14="http://schemas.microsoft.com/office/powerpoint/2010/main" val="14129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ADF90CE300DC4A936CA6857F3228E8" ma:contentTypeVersion="12" ma:contentTypeDescription="Create a new document." ma:contentTypeScope="" ma:versionID="bd9f64300751e52c16c7bbec840ca513">
  <xsd:schema xmlns:xsd="http://www.w3.org/2001/XMLSchema" xmlns:xs="http://www.w3.org/2001/XMLSchema" xmlns:p="http://schemas.microsoft.com/office/2006/metadata/properties" xmlns:ns3="4913b109-1247-43e2-b258-c59f00d01686" xmlns:ns4="0ae95ace-b0ff-43ed-ab54-3f108f83c076" targetNamespace="http://schemas.microsoft.com/office/2006/metadata/properties" ma:root="true" ma:fieldsID="e565b1c044b3e9e83b143112f8d991fb" ns3:_="" ns4:_="">
    <xsd:import namespace="4913b109-1247-43e2-b258-c59f00d01686"/>
    <xsd:import namespace="0ae95ace-b0ff-43ed-ab54-3f108f83c0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3b109-1247-43e2-b258-c59f00d016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95ace-b0ff-43ed-ab54-3f108f83c07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EDB222-86D8-425D-A357-CA10AF7B9C7E}">
  <ds:schemaRefs>
    <ds:schemaRef ds:uri="http://schemas.microsoft.com/sharepoint/v3/contenttype/forms"/>
  </ds:schemaRefs>
</ds:datastoreItem>
</file>

<file path=customXml/itemProps2.xml><?xml version="1.0" encoding="utf-8"?>
<ds:datastoreItem xmlns:ds="http://schemas.openxmlformats.org/officeDocument/2006/customXml" ds:itemID="{C680133B-4918-40A7-A27B-84FAC5071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13b109-1247-43e2-b258-c59f00d01686"/>
    <ds:schemaRef ds:uri="0ae95ace-b0ff-43ed-ab54-3f108f83c0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7922E0-7730-42EE-A324-B24DDB4D6C53}">
  <ds:schemaRefs>
    <ds:schemaRef ds:uri="http://purl.org/dc/terms/"/>
    <ds:schemaRef ds:uri="http://schemas.openxmlformats.org/package/2006/metadata/core-properties"/>
    <ds:schemaRef ds:uri="http://purl.org/dc/dcmitype/"/>
    <ds:schemaRef ds:uri="4913b109-1247-43e2-b258-c59f00d01686"/>
    <ds:schemaRef ds:uri="http://schemas.microsoft.com/office/2006/documentManagement/types"/>
    <ds:schemaRef ds:uri="http://schemas.microsoft.com/office/2006/metadata/properties"/>
    <ds:schemaRef ds:uri="http://schemas.microsoft.com/office/infopath/2007/PartnerControls"/>
    <ds:schemaRef ds:uri="0ae95ace-b0ff-43ed-ab54-3f108f83c07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View</Template>
  <TotalTime>779</TotalTime>
  <Words>1941</Words>
  <Application>Microsoft Office PowerPoint</Application>
  <PresentationFormat>Widescreen</PresentationFormat>
  <Paragraphs>186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Bodoni MT</vt:lpstr>
      <vt:lpstr>Calibri</vt:lpstr>
      <vt:lpstr>Century Schoolbook</vt:lpstr>
      <vt:lpstr>Helvetica Neue, Helvetica, Arial, sans-serif</vt:lpstr>
      <vt:lpstr>Wingdings</vt:lpstr>
      <vt:lpstr>Wingdings 2</vt:lpstr>
      <vt:lpstr>View</vt:lpstr>
      <vt:lpstr>PBIS &amp; Restorative Practices</vt:lpstr>
      <vt:lpstr>PBIS &amp; Restorative Practices2</vt:lpstr>
      <vt:lpstr>PBIS Framework</vt:lpstr>
      <vt:lpstr>PBIS Framework2</vt:lpstr>
      <vt:lpstr>Why Consider Restorative Practices?</vt:lpstr>
      <vt:lpstr>Rethink Discipline Effective August 1, 2017  Michigan School Code</vt:lpstr>
      <vt:lpstr>Why Consider Restorative Practices?2</vt:lpstr>
      <vt:lpstr>Restorative Practices on a Continuum</vt:lpstr>
      <vt:lpstr>Restorative Practices within Tier 1</vt:lpstr>
      <vt:lpstr>Building Positive Classroom Environments www.iirp.edu</vt:lpstr>
      <vt:lpstr>Building Positive Classroom Environments2 www.iirp.edu</vt:lpstr>
      <vt:lpstr>Restorative Circle Guidelines</vt:lpstr>
      <vt:lpstr>Community Building Circles Tier 1</vt:lpstr>
      <vt:lpstr>Responding to Behavior RealJustice Training Manual International Institute for Restorative Practices</vt:lpstr>
      <vt:lpstr>Sample: Basic Consequence Sequence for Minor Infractions</vt:lpstr>
      <vt:lpstr>Restorative Chat Questions</vt:lpstr>
      <vt:lpstr>Restorative Practices Think Sheet</vt:lpstr>
      <vt:lpstr>Restorative Practices within Tier 2  Response to Harm Circles Amos Clifford Center for Restorative Practices</vt:lpstr>
      <vt:lpstr>Response to Harm Circles Tier 2</vt:lpstr>
      <vt:lpstr>Restorative Practices within Tier 3: Restorative Conferences</vt:lpstr>
      <vt:lpstr>Restorative Conferences: Tier 3</vt:lpstr>
      <vt:lpstr>Keep In Mind…</vt:lpstr>
      <vt:lpstr> Restorative Practices within a PBIS Framework</vt:lpstr>
      <vt:lpstr>PBIS Framework22</vt:lpstr>
      <vt:lpstr>The Three Tiers of Restorative Practices </vt:lpstr>
      <vt:lpstr>PBIS Framework &amp; Restorative Practices </vt:lpstr>
      <vt:lpstr>Restorative Practices Trainings  Offered at RESA</vt:lpstr>
      <vt:lpstr>Restorative Practices Trainings  Offered at RESA2</vt:lpstr>
      <vt:lpstr>Resources</vt:lpstr>
      <vt:lpstr>Thank you</vt:lpstr>
    </vt:vector>
  </TitlesOfParts>
  <Company>Wayne RESA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Practices &amp; PBIS</dc:title>
  <dc:creator>Kayrl Reynoso</dc:creator>
  <cp:lastModifiedBy>Lisa Farkas</cp:lastModifiedBy>
  <cp:revision>76</cp:revision>
  <cp:lastPrinted>2017-12-04T20:13:59Z</cp:lastPrinted>
  <dcterms:created xsi:type="dcterms:W3CDTF">2017-11-22T18:53:02Z</dcterms:created>
  <dcterms:modified xsi:type="dcterms:W3CDTF">2019-12-09T16:17:25Z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0x010100DBADF90CE300DC4A936CA6857F3228E8</vt:lpwstr>
  </property>
</Properties>
</file>